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72" r:id="rId14"/>
    <p:sldId id="273" r:id="rId15"/>
    <p:sldId id="275" r:id="rId16"/>
    <p:sldId id="277" r:id="rId17"/>
    <p:sldId id="279" r:id="rId18"/>
    <p:sldId id="281" r:id="rId19"/>
    <p:sldId id="285" r:id="rId20"/>
    <p:sldId id="291" r:id="rId21"/>
    <p:sldId id="292" r:id="rId22"/>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1538" initials="U"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8888"/>
    <a:srgbClr val="7A834D"/>
    <a:srgbClr val="575D37"/>
    <a:srgbClr val="BDB7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03" autoAdjust="0"/>
    <p:restoredTop sz="94660"/>
  </p:normalViewPr>
  <p:slideViewPr>
    <p:cSldViewPr snapToGrid="0">
      <p:cViewPr varScale="1">
        <p:scale>
          <a:sx n="76" d="100"/>
          <a:sy n="76" d="100"/>
        </p:scale>
        <p:origin x="612"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8072B21-16E3-4628-8385-6E8BD61D0A85}" type="datetimeFigureOut">
              <a:rPr lang="en-US" smtClean="0"/>
              <a:t>5/31/2021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9B1536-9DE8-47D4-95C2-6E58142741E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072B21-16E3-4628-8385-6E8BD61D0A85}" type="datetimeFigureOut">
              <a:rPr lang="en-US" smtClean="0"/>
              <a:t>5/31/2021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9B1536-9DE8-47D4-95C2-6E58142741E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072B21-16E3-4628-8385-6E8BD61D0A85}" type="datetimeFigureOut">
              <a:rPr lang="en-US" smtClean="0"/>
              <a:t>5/31/2021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9B1536-9DE8-47D4-95C2-6E58142741E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072B21-16E3-4628-8385-6E8BD61D0A85}" type="datetimeFigureOut">
              <a:rPr lang="en-US" smtClean="0"/>
              <a:t>5/31/2021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9B1536-9DE8-47D4-95C2-6E58142741E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072B21-16E3-4628-8385-6E8BD61D0A85}" type="datetimeFigureOut">
              <a:rPr lang="en-US" smtClean="0"/>
              <a:t>5/31/2021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9B1536-9DE8-47D4-95C2-6E58142741E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072B21-16E3-4628-8385-6E8BD61D0A85}" type="datetimeFigureOut">
              <a:rPr lang="en-US" smtClean="0"/>
              <a:t>5/31/2021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9B1536-9DE8-47D4-95C2-6E58142741E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072B21-16E3-4628-8385-6E8BD61D0A85}" type="datetimeFigureOut">
              <a:rPr lang="en-US" smtClean="0"/>
              <a:t>5/31/2021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9B1536-9DE8-47D4-95C2-6E58142741E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8072B21-16E3-4628-8385-6E8BD61D0A85}" type="datetimeFigureOut">
              <a:rPr lang="en-US" smtClean="0"/>
              <a:t>5/31/2021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9B1536-9DE8-47D4-95C2-6E58142741E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072B21-16E3-4628-8385-6E8BD61D0A85}" type="datetimeFigureOut">
              <a:rPr lang="en-US" smtClean="0"/>
              <a:t>5/31/2021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9B1536-9DE8-47D4-95C2-6E58142741E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8072B21-16E3-4628-8385-6E8BD61D0A85}" type="datetimeFigureOut">
              <a:rPr lang="en-US" smtClean="0"/>
              <a:t>5/31/2021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9B1536-9DE8-47D4-95C2-6E58142741E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8072B21-16E3-4628-8385-6E8BD61D0A85}" type="datetimeFigureOut">
              <a:rPr lang="en-US" smtClean="0"/>
              <a:t>5/31/2021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9B1536-9DE8-47D4-95C2-6E58142741E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072B21-16E3-4628-8385-6E8BD61D0A85}" type="datetimeFigureOut">
              <a:rPr lang="en-US" smtClean="0"/>
              <a:t>5/31/2021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9B1536-9DE8-47D4-95C2-6E58142741E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4.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4.png"/><Relationship Id="rId7"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 y="0"/>
            <a:ext cx="12191746" cy="685800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4487" y="4567689"/>
            <a:ext cx="5363027" cy="1655311"/>
          </a:xfrm>
          <a:prstGeom prst="rect">
            <a:avLst/>
          </a:prstGeom>
        </p:spPr>
      </p:pic>
      <p:pic>
        <p:nvPicPr>
          <p:cNvPr id="11" name="Picture 10" descr="Logo, company name&#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05928" y="1114324"/>
            <a:ext cx="780144" cy="784830"/>
          </a:xfrm>
          <a:prstGeom prst="rect">
            <a:avLst/>
          </a:prstGeom>
        </p:spPr>
      </p:pic>
      <p:sp>
        <p:nvSpPr>
          <p:cNvPr id="12" name="TextBox 11"/>
          <p:cNvSpPr txBox="1"/>
          <p:nvPr/>
        </p:nvSpPr>
        <p:spPr>
          <a:xfrm>
            <a:off x="4903921" y="1983253"/>
            <a:ext cx="2384158" cy="784830"/>
          </a:xfrm>
          <a:prstGeom prst="rect">
            <a:avLst/>
          </a:prstGeom>
          <a:noFill/>
        </p:spPr>
        <p:txBody>
          <a:bodyPr wrap="square" rtlCol="0">
            <a:spAutoFit/>
          </a:bodyPr>
          <a:lstStyle/>
          <a:p>
            <a:r>
              <a:rPr lang="el-GR" sz="4500" dirty="0">
                <a:solidFill>
                  <a:schemeClr val="bg1"/>
                </a:solidFill>
                <a:latin typeface="Meta Pro Black" panose="02000A03050000020004" pitchFamily="2" charset="0"/>
              </a:rPr>
              <a:t>Β.Ο.Α.Κ</a:t>
            </a:r>
            <a:endParaRPr lang="en-US" sz="4500" dirty="0">
              <a:solidFill>
                <a:schemeClr val="bg1"/>
              </a:solidFill>
              <a:latin typeface="Meta Pro Black" panose="02000A03050000020004" pitchFamily="2" charset="0"/>
            </a:endParaRPr>
          </a:p>
        </p:txBody>
      </p:sp>
      <p:sp>
        <p:nvSpPr>
          <p:cNvPr id="13" name="TextBox 12"/>
          <p:cNvSpPr txBox="1"/>
          <p:nvPr/>
        </p:nvSpPr>
        <p:spPr>
          <a:xfrm>
            <a:off x="3339476" y="3966638"/>
            <a:ext cx="5513048" cy="369332"/>
          </a:xfrm>
          <a:prstGeom prst="rect">
            <a:avLst/>
          </a:prstGeom>
          <a:noFill/>
        </p:spPr>
        <p:txBody>
          <a:bodyPr wrap="none" rtlCol="0">
            <a:spAutoFit/>
          </a:bodyPr>
          <a:lstStyle/>
          <a:p>
            <a:r>
              <a:rPr lang="el-GR" spc="500" dirty="0">
                <a:solidFill>
                  <a:schemeClr val="bg1"/>
                </a:solidFill>
                <a:latin typeface="Meta Pro Black" panose="02000A03050000020004" pitchFamily="2" charset="0"/>
              </a:rPr>
              <a:t>ΒΟΡΕΙΟΣ ΟΔΙΚΟΣ ΑΞΟΝΑΣ ΚΡΗΤΗΣ</a:t>
            </a:r>
            <a:endParaRPr lang="en-US" spc="500" dirty="0">
              <a:solidFill>
                <a:schemeClr val="bg1"/>
              </a:solidFill>
              <a:latin typeface="Meta Pro Black" panose="02000A03050000020004"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11798300" y="0"/>
            <a:ext cx="392331" cy="6858000"/>
            <a:chOff x="1058717" y="0"/>
            <a:chExt cx="392331" cy="6858000"/>
          </a:xfrm>
        </p:grpSpPr>
        <p:sp>
          <p:nvSpPr>
            <p:cNvPr id="15" name="Rectangle 14"/>
            <p:cNvSpPr/>
            <p:nvPr/>
          </p:nvSpPr>
          <p:spPr>
            <a:xfrm>
              <a:off x="1058717" y="0"/>
              <a:ext cx="392331" cy="6858000"/>
            </a:xfrm>
            <a:prstGeom prst="rect">
              <a:avLst/>
            </a:prstGeom>
            <a:solidFill>
              <a:schemeClr val="bg1"/>
            </a:solidFill>
            <a:ln>
              <a:noFill/>
            </a:ln>
            <a:effectLst>
              <a:outerShdw blurRad="50800" dist="381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717" y="2318256"/>
              <a:ext cx="392331" cy="2221488"/>
            </a:xfrm>
            <a:prstGeom prst="rect">
              <a:avLst/>
            </a:prstGeom>
          </p:spPr>
        </p:pic>
      </p:grpSp>
      <p:grpSp>
        <p:nvGrpSpPr>
          <p:cNvPr id="31" name="Group 30"/>
          <p:cNvGrpSpPr/>
          <p:nvPr/>
        </p:nvGrpSpPr>
        <p:grpSpPr>
          <a:xfrm>
            <a:off x="11475985" y="-9525"/>
            <a:ext cx="392331" cy="6858000"/>
            <a:chOff x="1976430" y="0"/>
            <a:chExt cx="392331" cy="6858000"/>
          </a:xfrm>
        </p:grpSpPr>
        <p:sp>
          <p:nvSpPr>
            <p:cNvPr id="20" name="Rectangle 19"/>
            <p:cNvSpPr/>
            <p:nvPr/>
          </p:nvSpPr>
          <p:spPr>
            <a:xfrm>
              <a:off x="1976430" y="0"/>
              <a:ext cx="392331" cy="6858000"/>
            </a:xfrm>
            <a:prstGeom prst="rect">
              <a:avLst/>
            </a:prstGeom>
            <a:solidFill>
              <a:schemeClr val="bg1"/>
            </a:solidFill>
            <a:ln>
              <a:noFill/>
            </a:ln>
            <a:effectLst>
              <a:outerShdw blurRad="50800" dist="381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6430" y="2318256"/>
              <a:ext cx="390610" cy="2221488"/>
            </a:xfrm>
            <a:prstGeom prst="rect">
              <a:avLst/>
            </a:prstGeom>
          </p:spPr>
        </p:pic>
      </p:grpSp>
      <p:grpSp>
        <p:nvGrpSpPr>
          <p:cNvPr id="30" name="Group 29"/>
          <p:cNvGrpSpPr/>
          <p:nvPr/>
        </p:nvGrpSpPr>
        <p:grpSpPr>
          <a:xfrm>
            <a:off x="511938" y="0"/>
            <a:ext cx="392331" cy="6858000"/>
            <a:chOff x="2892422" y="0"/>
            <a:chExt cx="392331" cy="6858000"/>
          </a:xfrm>
        </p:grpSpPr>
        <p:sp>
          <p:nvSpPr>
            <p:cNvPr id="22" name="Rectangle 21"/>
            <p:cNvSpPr/>
            <p:nvPr/>
          </p:nvSpPr>
          <p:spPr>
            <a:xfrm>
              <a:off x="2892422" y="0"/>
              <a:ext cx="392331" cy="6858000"/>
            </a:xfrm>
            <a:prstGeom prst="rect">
              <a:avLst/>
            </a:prstGeom>
            <a:solidFill>
              <a:schemeClr val="bg1"/>
            </a:solidFill>
            <a:ln>
              <a:noFill/>
            </a:ln>
            <a:effectLst>
              <a:outerShdw blurRad="50800" dist="381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Icon&#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92422" y="2319117"/>
              <a:ext cx="392331" cy="2219767"/>
            </a:xfrm>
            <a:prstGeom prst="rect">
              <a:avLst/>
            </a:prstGeom>
          </p:spPr>
        </p:pic>
      </p:grpSp>
      <p:grpSp>
        <p:nvGrpSpPr>
          <p:cNvPr id="29" name="Group 28"/>
          <p:cNvGrpSpPr/>
          <p:nvPr/>
        </p:nvGrpSpPr>
        <p:grpSpPr>
          <a:xfrm>
            <a:off x="238549" y="0"/>
            <a:ext cx="392331" cy="6858000"/>
            <a:chOff x="4028796" y="0"/>
            <a:chExt cx="392331" cy="6858000"/>
          </a:xfrm>
        </p:grpSpPr>
        <p:sp>
          <p:nvSpPr>
            <p:cNvPr id="24" name="Rectangle 23"/>
            <p:cNvSpPr/>
            <p:nvPr/>
          </p:nvSpPr>
          <p:spPr>
            <a:xfrm>
              <a:off x="4028796" y="0"/>
              <a:ext cx="392331" cy="6858000"/>
            </a:xfrm>
            <a:prstGeom prst="rect">
              <a:avLst/>
            </a:prstGeom>
            <a:solidFill>
              <a:schemeClr val="bg1"/>
            </a:solidFill>
            <a:ln>
              <a:noFill/>
            </a:ln>
            <a:effectLst>
              <a:outerShdw blurRad="50800" dist="381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29656" y="2318256"/>
              <a:ext cx="390610" cy="2221488"/>
            </a:xfrm>
            <a:prstGeom prst="rect">
              <a:avLst/>
            </a:prstGeom>
          </p:spPr>
        </p:pic>
      </p:grpSp>
      <p:grpSp>
        <p:nvGrpSpPr>
          <p:cNvPr id="28" name="Group 27"/>
          <p:cNvGrpSpPr/>
          <p:nvPr/>
        </p:nvGrpSpPr>
        <p:grpSpPr>
          <a:xfrm>
            <a:off x="-34841" y="0"/>
            <a:ext cx="392332" cy="6858000"/>
            <a:chOff x="5105935" y="0"/>
            <a:chExt cx="392332" cy="6858000"/>
          </a:xfrm>
        </p:grpSpPr>
        <p:sp>
          <p:nvSpPr>
            <p:cNvPr id="26" name="Rectangle 25"/>
            <p:cNvSpPr/>
            <p:nvPr/>
          </p:nvSpPr>
          <p:spPr>
            <a:xfrm>
              <a:off x="5105936" y="0"/>
              <a:ext cx="392331" cy="6858000"/>
            </a:xfrm>
            <a:prstGeom prst="rect">
              <a:avLst/>
            </a:prstGeom>
            <a:solidFill>
              <a:schemeClr val="bg1"/>
            </a:solidFill>
            <a:ln>
              <a:noFill/>
            </a:ln>
            <a:effectLst>
              <a:outerShdw blurRad="50800" dist="381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05935" y="2327720"/>
              <a:ext cx="392331" cy="2202560"/>
            </a:xfrm>
            <a:prstGeom prst="rect">
              <a:avLst/>
            </a:prstGeom>
          </p:spPr>
        </p:pic>
      </p:grpSp>
      <p:sp>
        <p:nvSpPr>
          <p:cNvPr id="18" name="Rectangle 17"/>
          <p:cNvSpPr/>
          <p:nvPr/>
        </p:nvSpPr>
        <p:spPr>
          <a:xfrm>
            <a:off x="1728394" y="228600"/>
            <a:ext cx="165100" cy="584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001784" y="203200"/>
            <a:ext cx="2784737" cy="400110"/>
          </a:xfrm>
          <a:prstGeom prst="rect">
            <a:avLst/>
          </a:prstGeom>
          <a:noFill/>
        </p:spPr>
        <p:txBody>
          <a:bodyPr wrap="none" rtlCol="0">
            <a:spAutoFit/>
          </a:bodyPr>
          <a:lstStyle/>
          <a:p>
            <a:r>
              <a:rPr lang="el-GR" sz="2000" dirty="0">
                <a:solidFill>
                  <a:schemeClr val="tx1">
                    <a:lumMod val="85000"/>
                    <a:lumOff val="15000"/>
                  </a:schemeClr>
                </a:solidFill>
                <a:latin typeface="Meta Pro Cond Black" panose="02000A06040000020004" pitchFamily="2" charset="0"/>
              </a:rPr>
              <a:t>Β. Χερσόνησος – Νεάπολη</a:t>
            </a:r>
          </a:p>
        </p:txBody>
      </p:sp>
      <p:sp>
        <p:nvSpPr>
          <p:cNvPr id="33" name="TextBox 32"/>
          <p:cNvSpPr txBox="1"/>
          <p:nvPr/>
        </p:nvSpPr>
        <p:spPr>
          <a:xfrm>
            <a:off x="1975279" y="520700"/>
            <a:ext cx="6958956" cy="323165"/>
          </a:xfrm>
          <a:prstGeom prst="rect">
            <a:avLst/>
          </a:prstGeom>
          <a:noFill/>
        </p:spPr>
        <p:txBody>
          <a:bodyPr wrap="none" rtlCol="0">
            <a:spAutoFit/>
          </a:bodyPr>
          <a:lstStyle/>
          <a:p>
            <a:r>
              <a:rPr lang="el-GR" sz="1500" dirty="0">
                <a:solidFill>
                  <a:srgbClr val="002060"/>
                </a:solidFill>
                <a:latin typeface="Meta Pro Cond Medium" panose="02000606030000020004" pitchFamily="2" charset="0"/>
              </a:rPr>
              <a:t>Το έργο προκηρύχθηκε με το σύστημα Σύμπραξης  Δημοσίου και Ιδιωτικού Τομέα (ως έργο ΣΔΙΤ)</a:t>
            </a:r>
          </a:p>
        </p:txBody>
      </p:sp>
      <p:grpSp>
        <p:nvGrpSpPr>
          <p:cNvPr id="16" name="Group 15"/>
          <p:cNvGrpSpPr/>
          <p:nvPr/>
        </p:nvGrpSpPr>
        <p:grpSpPr>
          <a:xfrm>
            <a:off x="3131429" y="1624272"/>
            <a:ext cx="6438557" cy="795381"/>
            <a:chOff x="3131429" y="1624272"/>
            <a:chExt cx="6438557" cy="795381"/>
          </a:xfrm>
        </p:grpSpPr>
        <p:pic>
          <p:nvPicPr>
            <p:cNvPr id="3" name="Picture 2" descr="Icon&#10;&#10;Description automatically generated"/>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31429" y="1626022"/>
              <a:ext cx="764542" cy="764542"/>
            </a:xfrm>
            <a:prstGeom prst="rect">
              <a:avLst/>
            </a:prstGeom>
          </p:spPr>
        </p:pic>
        <p:sp>
          <p:nvSpPr>
            <p:cNvPr id="11" name="TextBox 10"/>
            <p:cNvSpPr txBox="1"/>
            <p:nvPr/>
          </p:nvSpPr>
          <p:spPr>
            <a:xfrm>
              <a:off x="4077777" y="1624272"/>
              <a:ext cx="2039341" cy="369332"/>
            </a:xfrm>
            <a:prstGeom prst="rect">
              <a:avLst/>
            </a:prstGeom>
            <a:noFill/>
          </p:spPr>
          <p:txBody>
            <a:bodyPr wrap="none" rtlCol="0">
              <a:spAutoFit/>
            </a:bodyPr>
            <a:lstStyle/>
            <a:p>
              <a:r>
                <a:rPr lang="el-GR" dirty="0">
                  <a:solidFill>
                    <a:schemeClr val="tx1">
                      <a:lumMod val="50000"/>
                      <a:lumOff val="50000"/>
                    </a:schemeClr>
                  </a:solidFill>
                  <a:latin typeface="Meta Pro Cond Black" panose="02000A06040000020004" pitchFamily="2" charset="0"/>
                </a:rPr>
                <a:t>Μήκος οδικού άξονα</a:t>
              </a:r>
              <a:endParaRPr lang="en-US" dirty="0">
                <a:solidFill>
                  <a:schemeClr val="tx1">
                    <a:lumMod val="50000"/>
                    <a:lumOff val="50000"/>
                  </a:schemeClr>
                </a:solidFill>
                <a:latin typeface="Meta Pro Cond Black" panose="02000A06040000020004" pitchFamily="2" charset="0"/>
              </a:endParaRPr>
            </a:p>
          </p:txBody>
        </p:sp>
        <p:sp>
          <p:nvSpPr>
            <p:cNvPr id="12" name="TextBox 11"/>
            <p:cNvSpPr txBox="1"/>
            <p:nvPr/>
          </p:nvSpPr>
          <p:spPr>
            <a:xfrm>
              <a:off x="4077777" y="1865655"/>
              <a:ext cx="5492209" cy="553998"/>
            </a:xfrm>
            <a:prstGeom prst="rect">
              <a:avLst/>
            </a:prstGeom>
            <a:noFill/>
          </p:spPr>
          <p:txBody>
            <a:bodyPr wrap="none" rtlCol="0">
              <a:spAutoFit/>
            </a:bodyPr>
            <a:lstStyle/>
            <a:p>
              <a:r>
                <a:rPr lang="el-GR" sz="1500" dirty="0">
                  <a:solidFill>
                    <a:schemeClr val="bg1">
                      <a:lumMod val="65000"/>
                    </a:schemeClr>
                  </a:solidFill>
                  <a:latin typeface="Meta Pro Cond Medium" panose="02000606030000020004" pitchFamily="2" charset="0"/>
                </a:rPr>
                <a:t>22,44 χλμ. και παράπλευρου / κάθετου δικτύου9,65 χλμ., με 2+2 λωρίδες, </a:t>
              </a:r>
            </a:p>
            <a:p>
              <a:r>
                <a:rPr lang="el-GR" sz="1500" dirty="0">
                  <a:solidFill>
                    <a:schemeClr val="bg1">
                      <a:lumMod val="65000"/>
                    </a:schemeClr>
                  </a:solidFill>
                  <a:latin typeface="Meta Pro Cond Medium" panose="02000606030000020004" pitchFamily="2" charset="0"/>
                </a:rPr>
                <a:t>ΛΕΑ ανά κατεύθυνση, πλάτους 21,50 μ</a:t>
              </a:r>
            </a:p>
          </p:txBody>
        </p:sp>
      </p:grpSp>
      <p:grpSp>
        <p:nvGrpSpPr>
          <p:cNvPr id="17" name="Group 16"/>
          <p:cNvGrpSpPr/>
          <p:nvPr/>
        </p:nvGrpSpPr>
        <p:grpSpPr>
          <a:xfrm>
            <a:off x="3133583" y="4327051"/>
            <a:ext cx="3873894" cy="764542"/>
            <a:chOff x="3133583" y="2901370"/>
            <a:chExt cx="3873894" cy="764542"/>
          </a:xfrm>
        </p:grpSpPr>
        <p:pic>
          <p:nvPicPr>
            <p:cNvPr id="6" name="Picture 5" descr="Icon&#10;&#10;Description automatically generated"/>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33583" y="2901370"/>
              <a:ext cx="764542" cy="764542"/>
            </a:xfrm>
            <a:prstGeom prst="rect">
              <a:avLst/>
            </a:prstGeom>
          </p:spPr>
        </p:pic>
        <p:sp>
          <p:nvSpPr>
            <p:cNvPr id="38" name="TextBox 37"/>
            <p:cNvSpPr txBox="1"/>
            <p:nvPr/>
          </p:nvSpPr>
          <p:spPr>
            <a:xfrm>
              <a:off x="4082805" y="2920161"/>
              <a:ext cx="2924672" cy="369332"/>
            </a:xfrm>
            <a:prstGeom prst="rect">
              <a:avLst/>
            </a:prstGeom>
            <a:noFill/>
          </p:spPr>
          <p:txBody>
            <a:bodyPr wrap="none" rtlCol="0">
              <a:spAutoFit/>
            </a:bodyPr>
            <a:lstStyle/>
            <a:p>
              <a:r>
                <a:rPr lang="el-GR" dirty="0">
                  <a:solidFill>
                    <a:schemeClr val="tx1">
                      <a:lumMod val="50000"/>
                      <a:lumOff val="50000"/>
                    </a:schemeClr>
                  </a:solidFill>
                  <a:latin typeface="Meta Pro Cond Black" panose="02000A06040000020004" pitchFamily="2" charset="0"/>
                </a:rPr>
                <a:t>Λειτουργικά χαρακτηριστικά</a:t>
              </a:r>
              <a:endParaRPr lang="en-US" dirty="0">
                <a:solidFill>
                  <a:schemeClr val="tx1">
                    <a:lumMod val="50000"/>
                    <a:lumOff val="50000"/>
                  </a:schemeClr>
                </a:solidFill>
                <a:latin typeface="Meta Pro Cond Black" panose="02000A06040000020004" pitchFamily="2" charset="0"/>
              </a:endParaRPr>
            </a:p>
          </p:txBody>
        </p:sp>
        <p:sp>
          <p:nvSpPr>
            <p:cNvPr id="39" name="TextBox 38"/>
            <p:cNvSpPr txBox="1"/>
            <p:nvPr/>
          </p:nvSpPr>
          <p:spPr>
            <a:xfrm>
              <a:off x="4082805" y="3161544"/>
              <a:ext cx="2739853" cy="323165"/>
            </a:xfrm>
            <a:prstGeom prst="rect">
              <a:avLst/>
            </a:prstGeom>
            <a:noFill/>
          </p:spPr>
          <p:txBody>
            <a:bodyPr wrap="none" rtlCol="0">
              <a:spAutoFit/>
            </a:bodyPr>
            <a:lstStyle/>
            <a:p>
              <a:r>
                <a:rPr lang="el-GR" sz="1500" dirty="0">
                  <a:solidFill>
                    <a:schemeClr val="bg1">
                      <a:lumMod val="65000"/>
                    </a:schemeClr>
                  </a:solidFill>
                  <a:latin typeface="Meta Pro Cond Medium" panose="02000606030000020004" pitchFamily="2" charset="0"/>
                </a:rPr>
                <a:t>Ταχύτητα σχεδιασμού 100 χλμ./ώρα</a:t>
              </a:r>
              <a:endParaRPr lang="en-US" sz="1500" dirty="0">
                <a:solidFill>
                  <a:schemeClr val="bg1">
                    <a:lumMod val="65000"/>
                  </a:schemeClr>
                </a:solidFill>
                <a:latin typeface="Meta Pro Cond Medium" panose="02000606030000020004" pitchFamily="2" charset="0"/>
              </a:endParaRPr>
            </a:p>
          </p:txBody>
        </p:sp>
      </p:grpSp>
      <p:grpSp>
        <p:nvGrpSpPr>
          <p:cNvPr id="44" name="Group 43"/>
          <p:cNvGrpSpPr/>
          <p:nvPr/>
        </p:nvGrpSpPr>
        <p:grpSpPr>
          <a:xfrm>
            <a:off x="3131429" y="5294980"/>
            <a:ext cx="2875301" cy="764542"/>
            <a:chOff x="3131429" y="4176718"/>
            <a:chExt cx="2875301" cy="764542"/>
          </a:xfrm>
        </p:grpSpPr>
        <p:pic>
          <p:nvPicPr>
            <p:cNvPr id="8" name="Picture 7" descr="Icon&#10;&#10;Description automatically generated"/>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31429" y="4176718"/>
              <a:ext cx="766696" cy="764542"/>
            </a:xfrm>
            <a:prstGeom prst="rect">
              <a:avLst/>
            </a:prstGeom>
          </p:spPr>
        </p:pic>
        <p:sp>
          <p:nvSpPr>
            <p:cNvPr id="40" name="TextBox 39"/>
            <p:cNvSpPr txBox="1"/>
            <p:nvPr/>
          </p:nvSpPr>
          <p:spPr>
            <a:xfrm>
              <a:off x="4082805" y="4317606"/>
              <a:ext cx="1923925" cy="369332"/>
            </a:xfrm>
            <a:prstGeom prst="rect">
              <a:avLst/>
            </a:prstGeom>
            <a:noFill/>
          </p:spPr>
          <p:txBody>
            <a:bodyPr wrap="none" rtlCol="0">
              <a:spAutoFit/>
            </a:bodyPr>
            <a:lstStyle/>
            <a:p>
              <a:r>
                <a:rPr lang="el-GR" dirty="0">
                  <a:solidFill>
                    <a:schemeClr val="tx1">
                      <a:lumMod val="50000"/>
                      <a:lumOff val="50000"/>
                    </a:schemeClr>
                  </a:solidFill>
                  <a:latin typeface="Meta Pro Cond Black" panose="02000A06040000020004" pitchFamily="2" charset="0"/>
                </a:rPr>
                <a:t>Εκτιμώμενο Κόστος</a:t>
              </a:r>
              <a:endParaRPr lang="en-US" dirty="0">
                <a:solidFill>
                  <a:schemeClr val="tx1">
                    <a:lumMod val="50000"/>
                    <a:lumOff val="50000"/>
                  </a:schemeClr>
                </a:solidFill>
                <a:latin typeface="Meta Pro Cond Black" panose="02000A06040000020004" pitchFamily="2" charset="0"/>
              </a:endParaRPr>
            </a:p>
          </p:txBody>
        </p:sp>
        <p:sp>
          <p:nvSpPr>
            <p:cNvPr id="41" name="TextBox 40"/>
            <p:cNvSpPr txBox="1"/>
            <p:nvPr/>
          </p:nvSpPr>
          <p:spPr>
            <a:xfrm>
              <a:off x="4082805" y="4558989"/>
              <a:ext cx="763351" cy="323165"/>
            </a:xfrm>
            <a:prstGeom prst="rect">
              <a:avLst/>
            </a:prstGeom>
            <a:noFill/>
          </p:spPr>
          <p:txBody>
            <a:bodyPr wrap="none" rtlCol="0">
              <a:spAutoFit/>
            </a:bodyPr>
            <a:lstStyle/>
            <a:p>
              <a:r>
                <a:rPr lang="el-GR" sz="1500" dirty="0">
                  <a:solidFill>
                    <a:schemeClr val="bg1">
                      <a:lumMod val="65000"/>
                    </a:schemeClr>
                  </a:solidFill>
                  <a:latin typeface="Meta Pro Cond Medium" panose="02000606030000020004" pitchFamily="2" charset="0"/>
                </a:rPr>
                <a:t>290 εκ. €</a:t>
              </a:r>
            </a:p>
          </p:txBody>
        </p:sp>
      </p:grpSp>
      <p:grpSp>
        <p:nvGrpSpPr>
          <p:cNvPr id="45" name="Group 44"/>
          <p:cNvGrpSpPr/>
          <p:nvPr/>
        </p:nvGrpSpPr>
        <p:grpSpPr>
          <a:xfrm>
            <a:off x="6856885" y="5351697"/>
            <a:ext cx="2742321" cy="764542"/>
            <a:chOff x="3131429" y="5351697"/>
            <a:chExt cx="2742321" cy="764542"/>
          </a:xfrm>
        </p:grpSpPr>
        <p:pic>
          <p:nvPicPr>
            <p:cNvPr id="10" name="Picture 9" descr="Icon&#10;&#10;Description automatically generated"/>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31429" y="5351697"/>
              <a:ext cx="766696" cy="764542"/>
            </a:xfrm>
            <a:prstGeom prst="rect">
              <a:avLst/>
            </a:prstGeom>
          </p:spPr>
        </p:pic>
        <p:sp>
          <p:nvSpPr>
            <p:cNvPr id="42" name="TextBox 41"/>
            <p:cNvSpPr txBox="1"/>
            <p:nvPr/>
          </p:nvSpPr>
          <p:spPr>
            <a:xfrm>
              <a:off x="4023564" y="5435868"/>
              <a:ext cx="1850186" cy="369332"/>
            </a:xfrm>
            <a:prstGeom prst="rect">
              <a:avLst/>
            </a:prstGeom>
            <a:noFill/>
          </p:spPr>
          <p:txBody>
            <a:bodyPr wrap="none" rtlCol="0">
              <a:spAutoFit/>
            </a:bodyPr>
            <a:lstStyle/>
            <a:p>
              <a:r>
                <a:rPr lang="el-GR" dirty="0">
                  <a:solidFill>
                    <a:schemeClr val="tx1">
                      <a:lumMod val="50000"/>
                      <a:lumOff val="50000"/>
                    </a:schemeClr>
                  </a:solidFill>
                  <a:latin typeface="Meta Pro Cond Black" panose="02000A06040000020004" pitchFamily="2" charset="0"/>
                </a:rPr>
                <a:t>Πόροι υλοποίησης </a:t>
              </a:r>
              <a:endParaRPr lang="en-US" dirty="0">
                <a:solidFill>
                  <a:schemeClr val="tx1">
                    <a:lumMod val="50000"/>
                    <a:lumOff val="50000"/>
                  </a:schemeClr>
                </a:solidFill>
                <a:latin typeface="Meta Pro Cond Black" panose="02000A06040000020004" pitchFamily="2" charset="0"/>
              </a:endParaRPr>
            </a:p>
          </p:txBody>
        </p:sp>
        <p:sp>
          <p:nvSpPr>
            <p:cNvPr id="43" name="TextBox 42"/>
            <p:cNvSpPr txBox="1"/>
            <p:nvPr/>
          </p:nvSpPr>
          <p:spPr>
            <a:xfrm>
              <a:off x="4023564" y="5677251"/>
              <a:ext cx="1531188" cy="323165"/>
            </a:xfrm>
            <a:prstGeom prst="rect">
              <a:avLst/>
            </a:prstGeom>
            <a:noFill/>
          </p:spPr>
          <p:txBody>
            <a:bodyPr wrap="none" rtlCol="0">
              <a:spAutoFit/>
            </a:bodyPr>
            <a:lstStyle/>
            <a:p>
              <a:r>
                <a:rPr lang="el-GR" sz="1500" dirty="0">
                  <a:solidFill>
                    <a:schemeClr val="bg1">
                      <a:lumMod val="65000"/>
                    </a:schemeClr>
                  </a:solidFill>
                  <a:latin typeface="Meta Pro Cond Medium" panose="02000606030000020004" pitchFamily="2" charset="0"/>
                </a:rPr>
                <a:t>Ταμείο Ανάκαμψης</a:t>
              </a:r>
              <a:endParaRPr lang="en-US" sz="1500" dirty="0">
                <a:solidFill>
                  <a:schemeClr val="bg1">
                    <a:lumMod val="65000"/>
                  </a:schemeClr>
                </a:solidFill>
                <a:latin typeface="Meta Pro Cond Medium" panose="02000606030000020004" pitchFamily="2" charset="0"/>
              </a:endParaRPr>
            </a:p>
          </p:txBody>
        </p:sp>
      </p:grpSp>
      <p:grpSp>
        <p:nvGrpSpPr>
          <p:cNvPr id="7" name="Group 6"/>
          <p:cNvGrpSpPr/>
          <p:nvPr/>
        </p:nvGrpSpPr>
        <p:grpSpPr>
          <a:xfrm>
            <a:off x="3126518" y="2741082"/>
            <a:ext cx="5087508" cy="1487878"/>
            <a:chOff x="3126518" y="2741082"/>
            <a:chExt cx="5087508" cy="1487878"/>
          </a:xfrm>
        </p:grpSpPr>
        <p:pic>
          <p:nvPicPr>
            <p:cNvPr id="4" name="Picture 3" descr="Icon&#10;&#10;Description automatically generated"/>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126518" y="2743184"/>
              <a:ext cx="766696" cy="764542"/>
            </a:xfrm>
            <a:prstGeom prst="rect">
              <a:avLst/>
            </a:prstGeom>
          </p:spPr>
        </p:pic>
        <p:sp>
          <p:nvSpPr>
            <p:cNvPr id="46" name="TextBox 45"/>
            <p:cNvSpPr txBox="1"/>
            <p:nvPr/>
          </p:nvSpPr>
          <p:spPr>
            <a:xfrm>
              <a:off x="4065133" y="2741082"/>
              <a:ext cx="1361270" cy="369332"/>
            </a:xfrm>
            <a:prstGeom prst="rect">
              <a:avLst/>
            </a:prstGeom>
            <a:noFill/>
          </p:spPr>
          <p:txBody>
            <a:bodyPr wrap="none" rtlCol="0">
              <a:spAutoFit/>
            </a:bodyPr>
            <a:lstStyle/>
            <a:p>
              <a:r>
                <a:rPr lang="el-GR" dirty="0">
                  <a:solidFill>
                    <a:schemeClr val="tx1">
                      <a:lumMod val="50000"/>
                      <a:lumOff val="50000"/>
                    </a:schemeClr>
                  </a:solidFill>
                  <a:latin typeface="Meta Pro Cond Black" panose="02000A06040000020004" pitchFamily="2" charset="0"/>
                </a:rPr>
                <a:t>Τεχνικά έργα</a:t>
              </a:r>
              <a:endParaRPr lang="en-US" dirty="0">
                <a:solidFill>
                  <a:schemeClr val="tx1">
                    <a:lumMod val="50000"/>
                    <a:lumOff val="50000"/>
                  </a:schemeClr>
                </a:solidFill>
                <a:latin typeface="Meta Pro Cond Black" panose="02000A06040000020004" pitchFamily="2" charset="0"/>
              </a:endParaRPr>
            </a:p>
          </p:txBody>
        </p:sp>
        <p:sp>
          <p:nvSpPr>
            <p:cNvPr id="47" name="TextBox 46"/>
            <p:cNvSpPr txBox="1"/>
            <p:nvPr/>
          </p:nvSpPr>
          <p:spPr>
            <a:xfrm>
              <a:off x="4065133" y="2982465"/>
              <a:ext cx="4148893" cy="1246495"/>
            </a:xfrm>
            <a:prstGeom prst="rect">
              <a:avLst/>
            </a:prstGeom>
            <a:noFill/>
          </p:spPr>
          <p:txBody>
            <a:bodyPr wrap="none" rtlCol="0">
              <a:spAutoFit/>
            </a:bodyPr>
            <a:lstStyle/>
            <a:p>
              <a:r>
                <a:rPr lang="el-GR" sz="1500" dirty="0">
                  <a:solidFill>
                    <a:schemeClr val="bg1">
                      <a:lumMod val="65000"/>
                    </a:schemeClr>
                  </a:solidFill>
                  <a:latin typeface="Meta Pro Cond Medium" panose="02000606030000020004" pitchFamily="2" charset="0"/>
                </a:rPr>
                <a:t>5 νέοι Ανισόπεδοι Κόμβοι</a:t>
              </a:r>
            </a:p>
            <a:p>
              <a:r>
                <a:rPr lang="el-GR" sz="1500" dirty="0">
                  <a:solidFill>
                    <a:schemeClr val="bg1">
                      <a:lumMod val="65000"/>
                    </a:schemeClr>
                  </a:solidFill>
                  <a:latin typeface="Meta Pro Cond Medium" panose="02000606030000020004" pitchFamily="2" charset="0"/>
                </a:rPr>
                <a:t>12 γέφυρες μονού κλάδου (1,7 χλμ.)</a:t>
              </a:r>
            </a:p>
            <a:p>
              <a:r>
                <a:rPr lang="el-GR" sz="1500" dirty="0">
                  <a:solidFill>
                    <a:schemeClr val="bg1">
                      <a:lumMod val="65000"/>
                    </a:schemeClr>
                  </a:solidFill>
                  <a:latin typeface="Meta Pro Cond Medium" panose="02000606030000020004" pitchFamily="2" charset="0"/>
                </a:rPr>
                <a:t>5 σήραγγες μονού κλάδου (συνολικού μήκους 6,75 χλμ.)</a:t>
              </a:r>
            </a:p>
            <a:p>
              <a:r>
                <a:rPr lang="el-GR" sz="1500" dirty="0">
                  <a:solidFill>
                    <a:schemeClr val="bg1">
                      <a:lumMod val="65000"/>
                    </a:schemeClr>
                  </a:solidFill>
                  <a:latin typeface="Meta Pro Cond Medium" panose="02000606030000020004" pitchFamily="2" charset="0"/>
                </a:rPr>
                <a:t>1 cut &amp; cover διπλού κλάδου (215 μ)</a:t>
              </a:r>
            </a:p>
            <a:p>
              <a:r>
                <a:rPr lang="el-GR" sz="1500" dirty="0">
                  <a:solidFill>
                    <a:schemeClr val="bg1">
                      <a:lumMod val="65000"/>
                    </a:schemeClr>
                  </a:solidFill>
                  <a:latin typeface="Meta Pro Cond Medium" panose="02000606030000020004" pitchFamily="2" charset="0"/>
                </a:rPr>
                <a:t>80 οχετοί (σωληνωτοί και </a:t>
              </a:r>
              <a:r>
                <a:rPr lang="el-GR" sz="1500" dirty="0" err="1">
                  <a:solidFill>
                    <a:schemeClr val="bg1">
                      <a:lumMod val="65000"/>
                    </a:schemeClr>
                  </a:solidFill>
                  <a:latin typeface="Meta Pro Cond Medium" panose="02000606030000020004" pitchFamily="2" charset="0"/>
                </a:rPr>
                <a:t>κιβωτιοειδείς</a:t>
              </a:r>
              <a:r>
                <a:rPr lang="el-GR" sz="1500" dirty="0">
                  <a:solidFill>
                    <a:schemeClr val="bg1">
                      <a:lumMod val="65000"/>
                    </a:schemeClr>
                  </a:solidFill>
                  <a:latin typeface="Meta Pro Cond Medium" panose="02000606030000020004" pitchFamily="2" charset="0"/>
                </a:rPr>
                <a:t>)</a:t>
              </a:r>
            </a:p>
          </p:txBody>
        </p:sp>
      </p:grpSp>
      <p:pic>
        <p:nvPicPr>
          <p:cNvPr id="48" name="Picture 47" descr="Graphical user interface, text&#10;&#10;Description automatically generated"/>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622411" y="6290137"/>
            <a:ext cx="1835915" cy="40530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2.91667E-6 0 L 0.87422 -0.00231 " pathEditMode="relative" rAng="0" ptsTypes="AA">
                                      <p:cBhvr>
                                        <p:cTn id="6" dur="2000" fill="hold"/>
                                        <p:tgtEl>
                                          <p:spTgt spid="30"/>
                                        </p:tgtEl>
                                        <p:attrNameLst>
                                          <p:attrName>ppt_x</p:attrName>
                                          <p:attrName>ppt_y</p:attrName>
                                        </p:attrNameLst>
                                      </p:cBhvr>
                                      <p:rCtr x="43711" y="-116"/>
                                    </p:animMotion>
                                  </p:childTnLst>
                                </p:cTn>
                              </p:par>
                            </p:childTnLst>
                          </p:cTn>
                        </p:par>
                        <p:par>
                          <p:cTn id="7" fill="hold">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par>
                          <p:cTn id="17" fill="hold">
                            <p:stCondLst>
                              <p:cond delay="2500"/>
                            </p:stCondLst>
                            <p:childTnLst>
                              <p:par>
                                <p:cTn id="18" presetID="10" presetClass="entr" presetSubtype="0"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par>
                                <p:cTn id="21" presetID="10"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par>
                                <p:cTn id="27" presetID="10" presetClass="entr" presetSubtype="0" fill="hold" nodeType="with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fade">
                                      <p:cBhvr>
                                        <p:cTn id="29" dur="500"/>
                                        <p:tgtEl>
                                          <p:spTgt spid="44"/>
                                        </p:tgtEl>
                                      </p:cBhvr>
                                    </p:animEffect>
                                  </p:childTnLst>
                                </p:cTn>
                              </p:par>
                              <p:par>
                                <p:cTn id="30" presetID="10" presetClass="entr" presetSubtype="0" fill="hold"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11798300" y="0"/>
            <a:ext cx="392331" cy="6858000"/>
            <a:chOff x="1058717" y="0"/>
            <a:chExt cx="392331" cy="6858000"/>
          </a:xfrm>
        </p:grpSpPr>
        <p:sp>
          <p:nvSpPr>
            <p:cNvPr id="15" name="Rectangle 14"/>
            <p:cNvSpPr/>
            <p:nvPr/>
          </p:nvSpPr>
          <p:spPr>
            <a:xfrm>
              <a:off x="1058717" y="0"/>
              <a:ext cx="392331" cy="6858000"/>
            </a:xfrm>
            <a:prstGeom prst="rect">
              <a:avLst/>
            </a:prstGeom>
            <a:solidFill>
              <a:schemeClr val="bg1"/>
            </a:solidFill>
            <a:ln>
              <a:noFill/>
            </a:ln>
            <a:effectLst>
              <a:outerShdw blurRad="50800" dist="381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717" y="2318256"/>
              <a:ext cx="392331" cy="2221488"/>
            </a:xfrm>
            <a:prstGeom prst="rect">
              <a:avLst/>
            </a:prstGeom>
          </p:spPr>
        </p:pic>
      </p:grpSp>
      <p:grpSp>
        <p:nvGrpSpPr>
          <p:cNvPr id="31" name="Group 30"/>
          <p:cNvGrpSpPr/>
          <p:nvPr/>
        </p:nvGrpSpPr>
        <p:grpSpPr>
          <a:xfrm>
            <a:off x="11475985" y="-9525"/>
            <a:ext cx="392331" cy="6858000"/>
            <a:chOff x="1976430" y="0"/>
            <a:chExt cx="392331" cy="6858000"/>
          </a:xfrm>
        </p:grpSpPr>
        <p:sp>
          <p:nvSpPr>
            <p:cNvPr id="20" name="Rectangle 19"/>
            <p:cNvSpPr/>
            <p:nvPr/>
          </p:nvSpPr>
          <p:spPr>
            <a:xfrm>
              <a:off x="1976430" y="0"/>
              <a:ext cx="392331" cy="6858000"/>
            </a:xfrm>
            <a:prstGeom prst="rect">
              <a:avLst/>
            </a:prstGeom>
            <a:solidFill>
              <a:schemeClr val="bg1"/>
            </a:solidFill>
            <a:ln>
              <a:noFill/>
            </a:ln>
            <a:effectLst>
              <a:outerShdw blurRad="50800" dist="381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6430" y="2318256"/>
              <a:ext cx="390610" cy="2221488"/>
            </a:xfrm>
            <a:prstGeom prst="rect">
              <a:avLst/>
            </a:prstGeom>
          </p:spPr>
        </p:pic>
      </p:grpSp>
      <p:grpSp>
        <p:nvGrpSpPr>
          <p:cNvPr id="30" name="Group 29"/>
          <p:cNvGrpSpPr/>
          <p:nvPr/>
        </p:nvGrpSpPr>
        <p:grpSpPr>
          <a:xfrm>
            <a:off x="11130012" y="0"/>
            <a:ext cx="392331" cy="6858000"/>
            <a:chOff x="2892422" y="0"/>
            <a:chExt cx="392331" cy="6858000"/>
          </a:xfrm>
        </p:grpSpPr>
        <p:sp>
          <p:nvSpPr>
            <p:cNvPr id="22" name="Rectangle 21"/>
            <p:cNvSpPr/>
            <p:nvPr/>
          </p:nvSpPr>
          <p:spPr>
            <a:xfrm>
              <a:off x="2892422" y="0"/>
              <a:ext cx="392331" cy="6858000"/>
            </a:xfrm>
            <a:prstGeom prst="rect">
              <a:avLst/>
            </a:prstGeom>
            <a:solidFill>
              <a:schemeClr val="bg1"/>
            </a:solidFill>
            <a:ln>
              <a:noFill/>
            </a:ln>
            <a:effectLst>
              <a:outerShdw blurRad="50800" dist="381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Icon&#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92422" y="2319117"/>
              <a:ext cx="392331" cy="2219767"/>
            </a:xfrm>
            <a:prstGeom prst="rect">
              <a:avLst/>
            </a:prstGeom>
          </p:spPr>
        </p:pic>
      </p:grpSp>
      <p:grpSp>
        <p:nvGrpSpPr>
          <p:cNvPr id="29" name="Group 28"/>
          <p:cNvGrpSpPr/>
          <p:nvPr/>
        </p:nvGrpSpPr>
        <p:grpSpPr>
          <a:xfrm>
            <a:off x="238549" y="0"/>
            <a:ext cx="392331" cy="6858000"/>
            <a:chOff x="4028796" y="0"/>
            <a:chExt cx="392331" cy="6858000"/>
          </a:xfrm>
        </p:grpSpPr>
        <p:sp>
          <p:nvSpPr>
            <p:cNvPr id="24" name="Rectangle 23"/>
            <p:cNvSpPr/>
            <p:nvPr/>
          </p:nvSpPr>
          <p:spPr>
            <a:xfrm>
              <a:off x="4028796" y="0"/>
              <a:ext cx="392331" cy="6858000"/>
            </a:xfrm>
            <a:prstGeom prst="rect">
              <a:avLst/>
            </a:prstGeom>
            <a:solidFill>
              <a:schemeClr val="bg1"/>
            </a:solidFill>
            <a:ln>
              <a:noFill/>
            </a:ln>
            <a:effectLst>
              <a:outerShdw blurRad="50800" dist="381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29656" y="2318256"/>
              <a:ext cx="390610" cy="2221488"/>
            </a:xfrm>
            <a:prstGeom prst="rect">
              <a:avLst/>
            </a:prstGeom>
          </p:spPr>
        </p:pic>
      </p:grpSp>
      <p:grpSp>
        <p:nvGrpSpPr>
          <p:cNvPr id="28" name="Group 27"/>
          <p:cNvGrpSpPr/>
          <p:nvPr/>
        </p:nvGrpSpPr>
        <p:grpSpPr>
          <a:xfrm>
            <a:off x="-34841" y="0"/>
            <a:ext cx="392332" cy="6858000"/>
            <a:chOff x="5105935" y="0"/>
            <a:chExt cx="392332" cy="6858000"/>
          </a:xfrm>
        </p:grpSpPr>
        <p:sp>
          <p:nvSpPr>
            <p:cNvPr id="26" name="Rectangle 25"/>
            <p:cNvSpPr/>
            <p:nvPr/>
          </p:nvSpPr>
          <p:spPr>
            <a:xfrm>
              <a:off x="5105936" y="0"/>
              <a:ext cx="392331" cy="6858000"/>
            </a:xfrm>
            <a:prstGeom prst="rect">
              <a:avLst/>
            </a:prstGeom>
            <a:solidFill>
              <a:schemeClr val="bg1"/>
            </a:solidFill>
            <a:ln>
              <a:noFill/>
            </a:ln>
            <a:effectLst>
              <a:outerShdw blurRad="50800" dist="381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05935" y="2327720"/>
              <a:ext cx="392331" cy="2202560"/>
            </a:xfrm>
            <a:prstGeom prst="rect">
              <a:avLst/>
            </a:prstGeom>
          </p:spPr>
        </p:pic>
      </p:grpSp>
      <p:sp>
        <p:nvSpPr>
          <p:cNvPr id="18" name="Rectangle 17"/>
          <p:cNvSpPr/>
          <p:nvPr/>
        </p:nvSpPr>
        <p:spPr>
          <a:xfrm>
            <a:off x="1728394" y="228600"/>
            <a:ext cx="165100" cy="584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001784" y="203200"/>
            <a:ext cx="2973891" cy="400110"/>
          </a:xfrm>
          <a:prstGeom prst="rect">
            <a:avLst/>
          </a:prstGeom>
          <a:noFill/>
        </p:spPr>
        <p:txBody>
          <a:bodyPr wrap="none" rtlCol="0">
            <a:spAutoFit/>
          </a:bodyPr>
          <a:lstStyle/>
          <a:p>
            <a:r>
              <a:rPr lang="el-GR" sz="2000" dirty="0">
                <a:solidFill>
                  <a:schemeClr val="tx1">
                    <a:lumMod val="85000"/>
                    <a:lumOff val="15000"/>
                  </a:schemeClr>
                </a:solidFill>
                <a:latin typeface="Meta Pro Cond Black" panose="02000A06040000020004" pitchFamily="2" charset="0"/>
              </a:rPr>
              <a:t>Γ1. Νεάπολη – Αγ. Νικόλαος</a:t>
            </a:r>
          </a:p>
        </p:txBody>
      </p:sp>
      <p:sp>
        <p:nvSpPr>
          <p:cNvPr id="33" name="TextBox 32"/>
          <p:cNvSpPr txBox="1"/>
          <p:nvPr/>
        </p:nvSpPr>
        <p:spPr>
          <a:xfrm>
            <a:off x="1975279" y="520700"/>
            <a:ext cx="4148893" cy="323165"/>
          </a:xfrm>
          <a:prstGeom prst="rect">
            <a:avLst/>
          </a:prstGeom>
          <a:noFill/>
        </p:spPr>
        <p:txBody>
          <a:bodyPr wrap="none" rtlCol="0">
            <a:spAutoFit/>
          </a:bodyPr>
          <a:lstStyle/>
          <a:p>
            <a:r>
              <a:rPr lang="el-GR" sz="1500" dirty="0">
                <a:solidFill>
                  <a:srgbClr val="002060"/>
                </a:solidFill>
                <a:latin typeface="Meta Pro Cond Medium" panose="02000606030000020004" pitchFamily="2" charset="0"/>
              </a:rPr>
              <a:t>Το έργο σχεδιάζεται να δημοπρατηθεί ως Δημόσιο Έργο </a:t>
            </a:r>
          </a:p>
        </p:txBody>
      </p:sp>
      <p:grpSp>
        <p:nvGrpSpPr>
          <p:cNvPr id="16" name="Group 15"/>
          <p:cNvGrpSpPr/>
          <p:nvPr/>
        </p:nvGrpSpPr>
        <p:grpSpPr>
          <a:xfrm>
            <a:off x="3120561" y="1624272"/>
            <a:ext cx="7833939" cy="1026213"/>
            <a:chOff x="3131429" y="1624272"/>
            <a:chExt cx="7833939" cy="1026213"/>
          </a:xfrm>
        </p:grpSpPr>
        <p:pic>
          <p:nvPicPr>
            <p:cNvPr id="3" name="Picture 2" descr="Icon&#10;&#10;Description automatically generated"/>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31429" y="1626022"/>
              <a:ext cx="764542" cy="764542"/>
            </a:xfrm>
            <a:prstGeom prst="rect">
              <a:avLst/>
            </a:prstGeom>
          </p:spPr>
        </p:pic>
        <p:sp>
          <p:nvSpPr>
            <p:cNvPr id="11" name="TextBox 10"/>
            <p:cNvSpPr txBox="1"/>
            <p:nvPr/>
          </p:nvSpPr>
          <p:spPr>
            <a:xfrm>
              <a:off x="4077777" y="1624272"/>
              <a:ext cx="2039341" cy="369332"/>
            </a:xfrm>
            <a:prstGeom prst="rect">
              <a:avLst/>
            </a:prstGeom>
            <a:noFill/>
          </p:spPr>
          <p:txBody>
            <a:bodyPr wrap="none" rtlCol="0">
              <a:spAutoFit/>
            </a:bodyPr>
            <a:lstStyle/>
            <a:p>
              <a:r>
                <a:rPr lang="el-GR" dirty="0">
                  <a:solidFill>
                    <a:schemeClr val="tx1">
                      <a:lumMod val="50000"/>
                      <a:lumOff val="50000"/>
                    </a:schemeClr>
                  </a:solidFill>
                  <a:latin typeface="Meta Pro Cond Black" panose="02000A06040000020004" pitchFamily="2" charset="0"/>
                </a:rPr>
                <a:t>Μήκος οδικού άξονα</a:t>
              </a:r>
              <a:endParaRPr lang="en-US" dirty="0">
                <a:solidFill>
                  <a:schemeClr val="tx1">
                    <a:lumMod val="50000"/>
                    <a:lumOff val="50000"/>
                  </a:schemeClr>
                </a:solidFill>
                <a:latin typeface="Meta Pro Cond Black" panose="02000A06040000020004" pitchFamily="2" charset="0"/>
              </a:endParaRPr>
            </a:p>
          </p:txBody>
        </p:sp>
        <p:sp>
          <p:nvSpPr>
            <p:cNvPr id="12" name="TextBox 11"/>
            <p:cNvSpPr txBox="1"/>
            <p:nvPr/>
          </p:nvSpPr>
          <p:spPr>
            <a:xfrm>
              <a:off x="4077777" y="1865655"/>
              <a:ext cx="6887591" cy="784830"/>
            </a:xfrm>
            <a:prstGeom prst="rect">
              <a:avLst/>
            </a:prstGeom>
            <a:noFill/>
          </p:spPr>
          <p:txBody>
            <a:bodyPr wrap="none" rtlCol="0">
              <a:spAutoFit/>
            </a:bodyPr>
            <a:lstStyle/>
            <a:p>
              <a:r>
                <a:rPr lang="el-GR" sz="1500" dirty="0">
                  <a:solidFill>
                    <a:schemeClr val="bg1">
                      <a:lumMod val="65000"/>
                    </a:schemeClr>
                  </a:solidFill>
                  <a:latin typeface="Meta Pro Cond Medium" panose="02000606030000020004" pitchFamily="2" charset="0"/>
                </a:rPr>
                <a:t>14,0 χλμ. (Κατασκευή/επισκευή παράπλευρου &amp; κάθετου δικτύου,</a:t>
              </a:r>
            </a:p>
            <a:p>
              <a:r>
                <a:rPr lang="el-GR" sz="1500" dirty="0">
                  <a:solidFill>
                    <a:schemeClr val="bg1">
                      <a:lumMod val="65000"/>
                    </a:schemeClr>
                  </a:solidFill>
                  <a:latin typeface="Meta Pro Cond Medium" panose="02000606030000020004" pitchFamily="2" charset="0"/>
                </a:rPr>
                <a:t>αποκαθιστώντας την επικοινωνία στο δίκτυο), με 2+2 λωρίδες, ΛΕΑ ανά κατεύθυνση, </a:t>
              </a:r>
              <a:endParaRPr lang="en-US" sz="1500" dirty="0">
                <a:solidFill>
                  <a:schemeClr val="bg1">
                    <a:lumMod val="65000"/>
                  </a:schemeClr>
                </a:solidFill>
                <a:latin typeface="Meta Pro Cond Medium" panose="02000606030000020004" pitchFamily="2" charset="0"/>
              </a:endParaRPr>
            </a:p>
            <a:p>
              <a:r>
                <a:rPr lang="el-GR" sz="1500" dirty="0">
                  <a:solidFill>
                    <a:schemeClr val="bg1">
                      <a:lumMod val="65000"/>
                    </a:schemeClr>
                  </a:solidFill>
                  <a:latin typeface="Meta Pro Cond Medium" panose="02000606030000020004" pitchFamily="2" charset="0"/>
                </a:rPr>
                <a:t>πλάτους</a:t>
              </a:r>
              <a:r>
                <a:rPr lang="en-US" sz="1500" dirty="0">
                  <a:solidFill>
                    <a:schemeClr val="bg1">
                      <a:lumMod val="65000"/>
                    </a:schemeClr>
                  </a:solidFill>
                  <a:latin typeface="Meta Pro Cond Medium" panose="02000606030000020004" pitchFamily="2" charset="0"/>
                </a:rPr>
                <a:t> </a:t>
              </a:r>
              <a:r>
                <a:rPr lang="el-GR" sz="1500" dirty="0">
                  <a:solidFill>
                    <a:schemeClr val="bg1">
                      <a:lumMod val="65000"/>
                    </a:schemeClr>
                  </a:solidFill>
                  <a:latin typeface="Meta Pro Cond Medium" panose="02000606030000020004" pitchFamily="2" charset="0"/>
                </a:rPr>
                <a:t>21,50 μ</a:t>
              </a:r>
            </a:p>
          </p:txBody>
        </p:sp>
      </p:grpSp>
      <p:grpSp>
        <p:nvGrpSpPr>
          <p:cNvPr id="17" name="Group 16"/>
          <p:cNvGrpSpPr/>
          <p:nvPr/>
        </p:nvGrpSpPr>
        <p:grpSpPr>
          <a:xfrm>
            <a:off x="3120561" y="3030557"/>
            <a:ext cx="3873894" cy="764542"/>
            <a:chOff x="3133583" y="2901370"/>
            <a:chExt cx="3873894" cy="764542"/>
          </a:xfrm>
        </p:grpSpPr>
        <p:pic>
          <p:nvPicPr>
            <p:cNvPr id="6" name="Picture 5" descr="Icon&#10;&#10;Description automatically generated"/>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33583" y="2901370"/>
              <a:ext cx="764542" cy="764542"/>
            </a:xfrm>
            <a:prstGeom prst="rect">
              <a:avLst/>
            </a:prstGeom>
          </p:spPr>
        </p:pic>
        <p:sp>
          <p:nvSpPr>
            <p:cNvPr id="38" name="TextBox 37"/>
            <p:cNvSpPr txBox="1"/>
            <p:nvPr/>
          </p:nvSpPr>
          <p:spPr>
            <a:xfrm>
              <a:off x="4082805" y="2920161"/>
              <a:ext cx="2924672" cy="369332"/>
            </a:xfrm>
            <a:prstGeom prst="rect">
              <a:avLst/>
            </a:prstGeom>
            <a:noFill/>
          </p:spPr>
          <p:txBody>
            <a:bodyPr wrap="none" rtlCol="0">
              <a:spAutoFit/>
            </a:bodyPr>
            <a:lstStyle/>
            <a:p>
              <a:r>
                <a:rPr lang="el-GR" dirty="0">
                  <a:solidFill>
                    <a:schemeClr val="tx1">
                      <a:lumMod val="50000"/>
                      <a:lumOff val="50000"/>
                    </a:schemeClr>
                  </a:solidFill>
                  <a:latin typeface="Meta Pro Cond Black" panose="02000A06040000020004" pitchFamily="2" charset="0"/>
                </a:rPr>
                <a:t>Λειτουργικά χαρακτηριστικά</a:t>
              </a:r>
              <a:endParaRPr lang="en-US" dirty="0">
                <a:solidFill>
                  <a:schemeClr val="tx1">
                    <a:lumMod val="50000"/>
                    <a:lumOff val="50000"/>
                  </a:schemeClr>
                </a:solidFill>
                <a:latin typeface="Meta Pro Cond Black" panose="02000A06040000020004" pitchFamily="2" charset="0"/>
              </a:endParaRPr>
            </a:p>
          </p:txBody>
        </p:sp>
        <p:sp>
          <p:nvSpPr>
            <p:cNvPr id="39" name="TextBox 38"/>
            <p:cNvSpPr txBox="1"/>
            <p:nvPr/>
          </p:nvSpPr>
          <p:spPr>
            <a:xfrm>
              <a:off x="4082805" y="3161544"/>
              <a:ext cx="2739853" cy="323165"/>
            </a:xfrm>
            <a:prstGeom prst="rect">
              <a:avLst/>
            </a:prstGeom>
            <a:noFill/>
          </p:spPr>
          <p:txBody>
            <a:bodyPr wrap="none" rtlCol="0">
              <a:spAutoFit/>
            </a:bodyPr>
            <a:lstStyle/>
            <a:p>
              <a:r>
                <a:rPr lang="el-GR" sz="1500" dirty="0">
                  <a:solidFill>
                    <a:schemeClr val="bg1">
                      <a:lumMod val="65000"/>
                    </a:schemeClr>
                  </a:solidFill>
                  <a:latin typeface="Meta Pro Cond Medium" panose="02000606030000020004" pitchFamily="2" charset="0"/>
                </a:rPr>
                <a:t>Ταχύτητα σχεδιασμού 100 χλμ./ώρα</a:t>
              </a:r>
            </a:p>
          </p:txBody>
        </p:sp>
      </p:grpSp>
      <p:grpSp>
        <p:nvGrpSpPr>
          <p:cNvPr id="44" name="Group 43"/>
          <p:cNvGrpSpPr/>
          <p:nvPr/>
        </p:nvGrpSpPr>
        <p:grpSpPr>
          <a:xfrm>
            <a:off x="3120561" y="4175171"/>
            <a:ext cx="2875301" cy="764542"/>
            <a:chOff x="3131429" y="4176718"/>
            <a:chExt cx="2875301" cy="764542"/>
          </a:xfrm>
        </p:grpSpPr>
        <p:pic>
          <p:nvPicPr>
            <p:cNvPr id="8" name="Picture 7" descr="Icon&#10;&#10;Description automatically generated"/>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31429" y="4176718"/>
              <a:ext cx="766696" cy="764542"/>
            </a:xfrm>
            <a:prstGeom prst="rect">
              <a:avLst/>
            </a:prstGeom>
          </p:spPr>
        </p:pic>
        <p:sp>
          <p:nvSpPr>
            <p:cNvPr id="40" name="TextBox 39"/>
            <p:cNvSpPr txBox="1"/>
            <p:nvPr/>
          </p:nvSpPr>
          <p:spPr>
            <a:xfrm>
              <a:off x="4082805" y="4317606"/>
              <a:ext cx="1923925" cy="369332"/>
            </a:xfrm>
            <a:prstGeom prst="rect">
              <a:avLst/>
            </a:prstGeom>
            <a:noFill/>
          </p:spPr>
          <p:txBody>
            <a:bodyPr wrap="none" rtlCol="0">
              <a:spAutoFit/>
            </a:bodyPr>
            <a:lstStyle/>
            <a:p>
              <a:r>
                <a:rPr lang="el-GR" dirty="0">
                  <a:solidFill>
                    <a:schemeClr val="tx1">
                      <a:lumMod val="50000"/>
                      <a:lumOff val="50000"/>
                    </a:schemeClr>
                  </a:solidFill>
                  <a:latin typeface="Meta Pro Cond Black" panose="02000A06040000020004" pitchFamily="2" charset="0"/>
                </a:rPr>
                <a:t>Εκτιμώμενο Κόστος</a:t>
              </a:r>
              <a:endParaRPr lang="en-US" dirty="0">
                <a:solidFill>
                  <a:schemeClr val="tx1">
                    <a:lumMod val="50000"/>
                    <a:lumOff val="50000"/>
                  </a:schemeClr>
                </a:solidFill>
                <a:latin typeface="Meta Pro Cond Black" panose="02000A06040000020004" pitchFamily="2" charset="0"/>
              </a:endParaRPr>
            </a:p>
          </p:txBody>
        </p:sp>
        <p:sp>
          <p:nvSpPr>
            <p:cNvPr id="41" name="TextBox 40"/>
            <p:cNvSpPr txBox="1"/>
            <p:nvPr/>
          </p:nvSpPr>
          <p:spPr>
            <a:xfrm>
              <a:off x="4082805" y="4558989"/>
              <a:ext cx="867545" cy="323165"/>
            </a:xfrm>
            <a:prstGeom prst="rect">
              <a:avLst/>
            </a:prstGeom>
            <a:noFill/>
          </p:spPr>
          <p:txBody>
            <a:bodyPr wrap="none" rtlCol="0">
              <a:spAutoFit/>
            </a:bodyPr>
            <a:lstStyle/>
            <a:p>
              <a:r>
                <a:rPr lang="el-GR" sz="1500" dirty="0">
                  <a:solidFill>
                    <a:schemeClr val="bg1">
                      <a:lumMod val="65000"/>
                    </a:schemeClr>
                  </a:solidFill>
                  <a:latin typeface="Meta Pro Cond Medium" panose="02000606030000020004" pitchFamily="2" charset="0"/>
                </a:rPr>
                <a:t>145 εκ. €</a:t>
              </a:r>
            </a:p>
          </p:txBody>
        </p:sp>
      </p:grpSp>
      <p:grpSp>
        <p:nvGrpSpPr>
          <p:cNvPr id="45" name="Group 44"/>
          <p:cNvGrpSpPr/>
          <p:nvPr/>
        </p:nvGrpSpPr>
        <p:grpSpPr>
          <a:xfrm>
            <a:off x="3120561" y="5319786"/>
            <a:ext cx="2742321" cy="764542"/>
            <a:chOff x="3131429" y="5351697"/>
            <a:chExt cx="2742321" cy="764542"/>
          </a:xfrm>
        </p:grpSpPr>
        <p:pic>
          <p:nvPicPr>
            <p:cNvPr id="10" name="Picture 9" descr="Icon&#10;&#10;Description automatically generated"/>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31429" y="5351697"/>
              <a:ext cx="766696" cy="764542"/>
            </a:xfrm>
            <a:prstGeom prst="rect">
              <a:avLst/>
            </a:prstGeom>
          </p:spPr>
        </p:pic>
        <p:sp>
          <p:nvSpPr>
            <p:cNvPr id="42" name="TextBox 41"/>
            <p:cNvSpPr txBox="1"/>
            <p:nvPr/>
          </p:nvSpPr>
          <p:spPr>
            <a:xfrm>
              <a:off x="4023564" y="5435868"/>
              <a:ext cx="1850186" cy="369332"/>
            </a:xfrm>
            <a:prstGeom prst="rect">
              <a:avLst/>
            </a:prstGeom>
            <a:noFill/>
          </p:spPr>
          <p:txBody>
            <a:bodyPr wrap="none" rtlCol="0">
              <a:spAutoFit/>
            </a:bodyPr>
            <a:lstStyle/>
            <a:p>
              <a:r>
                <a:rPr lang="el-GR" dirty="0">
                  <a:solidFill>
                    <a:schemeClr val="tx1">
                      <a:lumMod val="50000"/>
                      <a:lumOff val="50000"/>
                    </a:schemeClr>
                  </a:solidFill>
                  <a:latin typeface="Meta Pro Cond Black" panose="02000A06040000020004" pitchFamily="2" charset="0"/>
                </a:rPr>
                <a:t>Πόροι υλοποίησης </a:t>
              </a:r>
              <a:endParaRPr lang="en-US" dirty="0">
                <a:solidFill>
                  <a:schemeClr val="tx1">
                    <a:lumMod val="50000"/>
                    <a:lumOff val="50000"/>
                  </a:schemeClr>
                </a:solidFill>
                <a:latin typeface="Meta Pro Cond Black" panose="02000A06040000020004" pitchFamily="2" charset="0"/>
              </a:endParaRPr>
            </a:p>
          </p:txBody>
        </p:sp>
        <p:sp>
          <p:nvSpPr>
            <p:cNvPr id="43" name="TextBox 42"/>
            <p:cNvSpPr txBox="1"/>
            <p:nvPr/>
          </p:nvSpPr>
          <p:spPr>
            <a:xfrm>
              <a:off x="4023564" y="5677251"/>
              <a:ext cx="1531188" cy="323165"/>
            </a:xfrm>
            <a:prstGeom prst="rect">
              <a:avLst/>
            </a:prstGeom>
            <a:noFill/>
          </p:spPr>
          <p:txBody>
            <a:bodyPr wrap="none" rtlCol="0">
              <a:spAutoFit/>
            </a:bodyPr>
            <a:lstStyle/>
            <a:p>
              <a:r>
                <a:rPr lang="el-GR" sz="1500" dirty="0">
                  <a:solidFill>
                    <a:schemeClr val="bg1">
                      <a:lumMod val="65000"/>
                    </a:schemeClr>
                  </a:solidFill>
                  <a:latin typeface="Meta Pro Cond Medium" panose="02000606030000020004" pitchFamily="2" charset="0"/>
                </a:rPr>
                <a:t>Ταμείο Ανάκαμψης</a:t>
              </a:r>
              <a:endParaRPr lang="en-US" sz="1500" dirty="0">
                <a:solidFill>
                  <a:schemeClr val="bg1">
                    <a:lumMod val="65000"/>
                  </a:schemeClr>
                </a:solidFill>
                <a:latin typeface="Meta Pro Cond Medium" panose="02000606030000020004" pitchFamily="2" charset="0"/>
              </a:endParaRPr>
            </a:p>
          </p:txBody>
        </p:sp>
      </p:grpSp>
      <p:pic>
        <p:nvPicPr>
          <p:cNvPr id="48" name="Picture 47" descr="Graphical user interface, text&#10;&#10;Description automatically generated"/>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22411" y="6290137"/>
            <a:ext cx="1835915" cy="40530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3.125E-6 0 L 0.86836 0.00185 " pathEditMode="relative" rAng="0" ptsTypes="AA">
                                      <p:cBhvr>
                                        <p:cTn id="6" dur="2000" fill="hold"/>
                                        <p:tgtEl>
                                          <p:spTgt spid="29"/>
                                        </p:tgtEl>
                                        <p:attrNameLst>
                                          <p:attrName>ppt_x</p:attrName>
                                          <p:attrName>ppt_y</p:attrName>
                                        </p:attrNameLst>
                                      </p:cBhvr>
                                      <p:rCtr x="43411" y="93"/>
                                    </p:animMotion>
                                  </p:childTnLst>
                                </p:cTn>
                              </p:par>
                            </p:childTnLst>
                          </p:cTn>
                        </p:par>
                        <p:par>
                          <p:cTn id="7" fill="hold">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par>
                          <p:cTn id="17" fill="hold">
                            <p:stCondLst>
                              <p:cond delay="2500"/>
                            </p:stCondLst>
                            <p:childTnLst>
                              <p:par>
                                <p:cTn id="18" presetID="10" presetClass="entr" presetSubtype="0"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par>
                                <p:cTn id="21" presetID="10"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500"/>
                                        <p:tgtEl>
                                          <p:spTgt spid="44"/>
                                        </p:tgtEl>
                                      </p:cBhvr>
                                    </p:animEffect>
                                  </p:childTnLst>
                                </p:cTn>
                              </p:par>
                              <p:par>
                                <p:cTn id="27" presetID="10" presetClass="entr" presetSubtype="0" fill="hold" nodeType="with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11798300" y="0"/>
            <a:ext cx="392331" cy="6858000"/>
            <a:chOff x="1058717" y="0"/>
            <a:chExt cx="392331" cy="6858000"/>
          </a:xfrm>
        </p:grpSpPr>
        <p:sp>
          <p:nvSpPr>
            <p:cNvPr id="15" name="Rectangle 14"/>
            <p:cNvSpPr/>
            <p:nvPr/>
          </p:nvSpPr>
          <p:spPr>
            <a:xfrm>
              <a:off x="1058717" y="0"/>
              <a:ext cx="392331" cy="6858000"/>
            </a:xfrm>
            <a:prstGeom prst="rect">
              <a:avLst/>
            </a:prstGeom>
            <a:solidFill>
              <a:schemeClr val="bg1"/>
            </a:solidFill>
            <a:ln>
              <a:noFill/>
            </a:ln>
            <a:effectLst>
              <a:outerShdw blurRad="50800" dist="381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717" y="2318256"/>
              <a:ext cx="392331" cy="2221488"/>
            </a:xfrm>
            <a:prstGeom prst="rect">
              <a:avLst/>
            </a:prstGeom>
          </p:spPr>
        </p:pic>
      </p:grpSp>
      <p:grpSp>
        <p:nvGrpSpPr>
          <p:cNvPr id="31" name="Group 30"/>
          <p:cNvGrpSpPr/>
          <p:nvPr/>
        </p:nvGrpSpPr>
        <p:grpSpPr>
          <a:xfrm>
            <a:off x="11475985" y="-9525"/>
            <a:ext cx="392331" cy="6858000"/>
            <a:chOff x="1976430" y="0"/>
            <a:chExt cx="392331" cy="6858000"/>
          </a:xfrm>
        </p:grpSpPr>
        <p:sp>
          <p:nvSpPr>
            <p:cNvPr id="20" name="Rectangle 19"/>
            <p:cNvSpPr/>
            <p:nvPr/>
          </p:nvSpPr>
          <p:spPr>
            <a:xfrm>
              <a:off x="1976430" y="0"/>
              <a:ext cx="392331" cy="6858000"/>
            </a:xfrm>
            <a:prstGeom prst="rect">
              <a:avLst/>
            </a:prstGeom>
            <a:solidFill>
              <a:schemeClr val="bg1"/>
            </a:solidFill>
            <a:ln>
              <a:noFill/>
            </a:ln>
            <a:effectLst>
              <a:outerShdw blurRad="50800" dist="381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6430" y="2318256"/>
              <a:ext cx="390610" cy="2221488"/>
            </a:xfrm>
            <a:prstGeom prst="rect">
              <a:avLst/>
            </a:prstGeom>
          </p:spPr>
        </p:pic>
      </p:grpSp>
      <p:grpSp>
        <p:nvGrpSpPr>
          <p:cNvPr id="30" name="Group 29"/>
          <p:cNvGrpSpPr/>
          <p:nvPr/>
        </p:nvGrpSpPr>
        <p:grpSpPr>
          <a:xfrm>
            <a:off x="11130012" y="0"/>
            <a:ext cx="392331" cy="6858000"/>
            <a:chOff x="2892422" y="0"/>
            <a:chExt cx="392331" cy="6858000"/>
          </a:xfrm>
        </p:grpSpPr>
        <p:sp>
          <p:nvSpPr>
            <p:cNvPr id="22" name="Rectangle 21"/>
            <p:cNvSpPr/>
            <p:nvPr/>
          </p:nvSpPr>
          <p:spPr>
            <a:xfrm>
              <a:off x="2892422" y="0"/>
              <a:ext cx="392331" cy="6858000"/>
            </a:xfrm>
            <a:prstGeom prst="rect">
              <a:avLst/>
            </a:prstGeom>
            <a:solidFill>
              <a:schemeClr val="bg1"/>
            </a:solidFill>
            <a:ln>
              <a:noFill/>
            </a:ln>
            <a:effectLst>
              <a:outerShdw blurRad="50800" dist="381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Icon&#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92422" y="2319117"/>
              <a:ext cx="392331" cy="2219767"/>
            </a:xfrm>
            <a:prstGeom prst="rect">
              <a:avLst/>
            </a:prstGeom>
          </p:spPr>
        </p:pic>
      </p:grpSp>
      <p:grpSp>
        <p:nvGrpSpPr>
          <p:cNvPr id="29" name="Group 28"/>
          <p:cNvGrpSpPr/>
          <p:nvPr/>
        </p:nvGrpSpPr>
        <p:grpSpPr>
          <a:xfrm>
            <a:off x="10817217" y="0"/>
            <a:ext cx="392331" cy="6858000"/>
            <a:chOff x="4028796" y="0"/>
            <a:chExt cx="392331" cy="6858000"/>
          </a:xfrm>
        </p:grpSpPr>
        <p:sp>
          <p:nvSpPr>
            <p:cNvPr id="24" name="Rectangle 23"/>
            <p:cNvSpPr/>
            <p:nvPr/>
          </p:nvSpPr>
          <p:spPr>
            <a:xfrm>
              <a:off x="4028796" y="0"/>
              <a:ext cx="392331" cy="6858000"/>
            </a:xfrm>
            <a:prstGeom prst="rect">
              <a:avLst/>
            </a:prstGeom>
            <a:solidFill>
              <a:schemeClr val="bg1"/>
            </a:solidFill>
            <a:ln>
              <a:noFill/>
            </a:ln>
            <a:effectLst>
              <a:outerShdw blurRad="50800" dist="381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29656" y="2318256"/>
              <a:ext cx="390610" cy="2221488"/>
            </a:xfrm>
            <a:prstGeom prst="rect">
              <a:avLst/>
            </a:prstGeom>
          </p:spPr>
        </p:pic>
      </p:grpSp>
      <p:grpSp>
        <p:nvGrpSpPr>
          <p:cNvPr id="28" name="Group 27"/>
          <p:cNvGrpSpPr/>
          <p:nvPr/>
        </p:nvGrpSpPr>
        <p:grpSpPr>
          <a:xfrm>
            <a:off x="-34841" y="0"/>
            <a:ext cx="392332" cy="6858000"/>
            <a:chOff x="5105935" y="0"/>
            <a:chExt cx="392332" cy="6858000"/>
          </a:xfrm>
        </p:grpSpPr>
        <p:sp>
          <p:nvSpPr>
            <p:cNvPr id="26" name="Rectangle 25"/>
            <p:cNvSpPr/>
            <p:nvPr/>
          </p:nvSpPr>
          <p:spPr>
            <a:xfrm>
              <a:off x="5105936" y="0"/>
              <a:ext cx="392331" cy="6858000"/>
            </a:xfrm>
            <a:prstGeom prst="rect">
              <a:avLst/>
            </a:prstGeom>
            <a:solidFill>
              <a:schemeClr val="bg1"/>
            </a:solidFill>
            <a:ln>
              <a:noFill/>
            </a:ln>
            <a:effectLst>
              <a:outerShdw blurRad="50800" dist="381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05935" y="2327720"/>
              <a:ext cx="392331" cy="2202560"/>
            </a:xfrm>
            <a:prstGeom prst="rect">
              <a:avLst/>
            </a:prstGeom>
          </p:spPr>
        </p:pic>
      </p:grpSp>
      <p:sp>
        <p:nvSpPr>
          <p:cNvPr id="18" name="Rectangle 17"/>
          <p:cNvSpPr/>
          <p:nvPr/>
        </p:nvSpPr>
        <p:spPr>
          <a:xfrm>
            <a:off x="1728394" y="228600"/>
            <a:ext cx="165100" cy="584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001784" y="203200"/>
            <a:ext cx="2780698" cy="400110"/>
          </a:xfrm>
          <a:prstGeom prst="rect">
            <a:avLst/>
          </a:prstGeom>
          <a:noFill/>
        </p:spPr>
        <p:txBody>
          <a:bodyPr wrap="none" rtlCol="0">
            <a:spAutoFit/>
          </a:bodyPr>
          <a:lstStyle/>
          <a:p>
            <a:r>
              <a:rPr lang="el-GR" sz="2000" dirty="0">
                <a:solidFill>
                  <a:schemeClr val="tx1">
                    <a:lumMod val="85000"/>
                    <a:lumOff val="15000"/>
                  </a:schemeClr>
                </a:solidFill>
                <a:latin typeface="Meta Pro Cond Black" panose="02000A06040000020004" pitchFamily="2" charset="0"/>
              </a:rPr>
              <a:t>Γ2. Αγ. Νικόλαος</a:t>
            </a:r>
            <a:r>
              <a:rPr lang="en-US" sz="2000" dirty="0">
                <a:solidFill>
                  <a:schemeClr val="tx1">
                    <a:lumMod val="85000"/>
                    <a:lumOff val="15000"/>
                  </a:schemeClr>
                </a:solidFill>
                <a:latin typeface="Meta Pro Cond Black" panose="02000A06040000020004" pitchFamily="2" charset="0"/>
              </a:rPr>
              <a:t> – </a:t>
            </a:r>
            <a:r>
              <a:rPr lang="el-GR" sz="2000" dirty="0">
                <a:solidFill>
                  <a:schemeClr val="tx1">
                    <a:lumMod val="85000"/>
                    <a:lumOff val="15000"/>
                  </a:schemeClr>
                </a:solidFill>
                <a:latin typeface="Meta Pro Cond Black" panose="02000A06040000020004" pitchFamily="2" charset="0"/>
              </a:rPr>
              <a:t>Σητεία</a:t>
            </a:r>
          </a:p>
        </p:txBody>
      </p:sp>
      <p:sp>
        <p:nvSpPr>
          <p:cNvPr id="33" name="TextBox 32"/>
          <p:cNvSpPr txBox="1"/>
          <p:nvPr/>
        </p:nvSpPr>
        <p:spPr>
          <a:xfrm>
            <a:off x="1975279" y="520700"/>
            <a:ext cx="4148893" cy="323165"/>
          </a:xfrm>
          <a:prstGeom prst="rect">
            <a:avLst/>
          </a:prstGeom>
          <a:noFill/>
        </p:spPr>
        <p:txBody>
          <a:bodyPr wrap="none" rtlCol="0">
            <a:spAutoFit/>
          </a:bodyPr>
          <a:lstStyle/>
          <a:p>
            <a:r>
              <a:rPr lang="el-GR" sz="1500" dirty="0">
                <a:solidFill>
                  <a:srgbClr val="002060"/>
                </a:solidFill>
                <a:latin typeface="Meta Pro Cond Medium" panose="02000606030000020004" pitchFamily="2" charset="0"/>
              </a:rPr>
              <a:t>Το έργο σχεδιάζεται να δημοπρατηθεί ως Δημόσιο Έργο </a:t>
            </a:r>
          </a:p>
        </p:txBody>
      </p:sp>
      <p:grpSp>
        <p:nvGrpSpPr>
          <p:cNvPr id="16" name="Group 15"/>
          <p:cNvGrpSpPr/>
          <p:nvPr/>
        </p:nvGrpSpPr>
        <p:grpSpPr>
          <a:xfrm>
            <a:off x="3120561" y="1624272"/>
            <a:ext cx="5609804" cy="795381"/>
            <a:chOff x="3131429" y="1624272"/>
            <a:chExt cx="5609804" cy="795381"/>
          </a:xfrm>
        </p:grpSpPr>
        <p:pic>
          <p:nvPicPr>
            <p:cNvPr id="3" name="Picture 2" descr="Icon&#10;&#10;Description automatically generated"/>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31429" y="1626022"/>
              <a:ext cx="764542" cy="764542"/>
            </a:xfrm>
            <a:prstGeom prst="rect">
              <a:avLst/>
            </a:prstGeom>
          </p:spPr>
        </p:pic>
        <p:sp>
          <p:nvSpPr>
            <p:cNvPr id="11" name="TextBox 10"/>
            <p:cNvSpPr txBox="1"/>
            <p:nvPr/>
          </p:nvSpPr>
          <p:spPr>
            <a:xfrm>
              <a:off x="4077777" y="1624272"/>
              <a:ext cx="2039341" cy="369332"/>
            </a:xfrm>
            <a:prstGeom prst="rect">
              <a:avLst/>
            </a:prstGeom>
            <a:noFill/>
          </p:spPr>
          <p:txBody>
            <a:bodyPr wrap="none" rtlCol="0">
              <a:spAutoFit/>
            </a:bodyPr>
            <a:lstStyle/>
            <a:p>
              <a:r>
                <a:rPr lang="el-GR" dirty="0">
                  <a:solidFill>
                    <a:schemeClr val="tx1">
                      <a:lumMod val="50000"/>
                      <a:lumOff val="50000"/>
                    </a:schemeClr>
                  </a:solidFill>
                  <a:latin typeface="Meta Pro Cond Black" panose="02000A06040000020004" pitchFamily="2" charset="0"/>
                </a:rPr>
                <a:t>Μήκος οδικού άξονα</a:t>
              </a:r>
              <a:endParaRPr lang="en-US" dirty="0">
                <a:solidFill>
                  <a:schemeClr val="tx1">
                    <a:lumMod val="50000"/>
                    <a:lumOff val="50000"/>
                  </a:schemeClr>
                </a:solidFill>
                <a:latin typeface="Meta Pro Cond Black" panose="02000A06040000020004" pitchFamily="2" charset="0"/>
              </a:endParaRPr>
            </a:p>
          </p:txBody>
        </p:sp>
        <p:sp>
          <p:nvSpPr>
            <p:cNvPr id="12" name="TextBox 11"/>
            <p:cNvSpPr txBox="1"/>
            <p:nvPr/>
          </p:nvSpPr>
          <p:spPr>
            <a:xfrm>
              <a:off x="4077777" y="1865655"/>
              <a:ext cx="4663456" cy="553998"/>
            </a:xfrm>
            <a:prstGeom prst="rect">
              <a:avLst/>
            </a:prstGeom>
            <a:noFill/>
          </p:spPr>
          <p:txBody>
            <a:bodyPr wrap="none" rtlCol="0">
              <a:spAutoFit/>
            </a:bodyPr>
            <a:lstStyle/>
            <a:p>
              <a:r>
                <a:rPr lang="el-GR" sz="1500" dirty="0">
                  <a:solidFill>
                    <a:schemeClr val="bg1">
                      <a:lumMod val="65000"/>
                    </a:schemeClr>
                  </a:solidFill>
                  <a:latin typeface="Meta Pro Cond Medium" panose="02000606030000020004" pitchFamily="2" charset="0"/>
                </a:rPr>
                <a:t>Τμήματα «Καλό Χωριό – Γέφυρα </a:t>
              </a:r>
              <a:r>
                <a:rPr lang="el-GR" sz="1500" dirty="0" err="1">
                  <a:solidFill>
                    <a:schemeClr val="bg1">
                      <a:lumMod val="65000"/>
                    </a:schemeClr>
                  </a:solidFill>
                  <a:latin typeface="Meta Pro Cond Medium" panose="02000606030000020004" pitchFamily="2" charset="0"/>
                </a:rPr>
                <a:t>Φρουζή</a:t>
              </a:r>
              <a:r>
                <a:rPr lang="el-GR" sz="1500" dirty="0">
                  <a:solidFill>
                    <a:schemeClr val="bg1">
                      <a:lumMod val="65000"/>
                    </a:schemeClr>
                  </a:solidFill>
                  <a:latin typeface="Meta Pro Cond Medium" panose="02000606030000020004" pitchFamily="2" charset="0"/>
                </a:rPr>
                <a:t>» και «Γέφυρα </a:t>
              </a:r>
              <a:r>
                <a:rPr lang="el-GR" sz="1500" dirty="0" err="1">
                  <a:solidFill>
                    <a:schemeClr val="bg1">
                      <a:lumMod val="65000"/>
                    </a:schemeClr>
                  </a:solidFill>
                  <a:latin typeface="Meta Pro Cond Medium" panose="02000606030000020004" pitchFamily="2" charset="0"/>
                </a:rPr>
                <a:t>Φρουζή</a:t>
              </a:r>
              <a:endParaRPr lang="el-GR" sz="1500" dirty="0">
                <a:solidFill>
                  <a:schemeClr val="bg1">
                    <a:lumMod val="65000"/>
                  </a:schemeClr>
                </a:solidFill>
                <a:latin typeface="Meta Pro Cond Medium" panose="02000606030000020004" pitchFamily="2" charset="0"/>
              </a:endParaRPr>
            </a:p>
            <a:p>
              <a:r>
                <a:rPr lang="el-GR" sz="1500" dirty="0">
                  <a:solidFill>
                    <a:schemeClr val="bg1">
                      <a:lumMod val="65000"/>
                    </a:schemeClr>
                  </a:solidFill>
                  <a:latin typeface="Meta Pro Cond Medium" panose="02000606030000020004" pitchFamily="2" charset="0"/>
                </a:rPr>
                <a:t>Παράκαμψη </a:t>
              </a:r>
              <a:r>
                <a:rPr lang="el-GR" sz="1500" dirty="0" err="1">
                  <a:solidFill>
                    <a:schemeClr val="bg1">
                      <a:lumMod val="65000"/>
                    </a:schemeClr>
                  </a:solidFill>
                  <a:latin typeface="Meta Pro Cond Medium" panose="02000606030000020004" pitchFamily="2" charset="0"/>
                </a:rPr>
                <a:t>Παχειάς</a:t>
              </a:r>
              <a:r>
                <a:rPr lang="el-GR" sz="1500" dirty="0">
                  <a:solidFill>
                    <a:schemeClr val="bg1">
                      <a:lumMod val="65000"/>
                    </a:schemeClr>
                  </a:solidFill>
                  <a:latin typeface="Meta Pro Cond Medium" panose="02000606030000020004" pitchFamily="2" charset="0"/>
                </a:rPr>
                <a:t> Άμμου»  11 χλμ. </a:t>
              </a:r>
            </a:p>
          </p:txBody>
        </p:sp>
      </p:grpSp>
      <p:grpSp>
        <p:nvGrpSpPr>
          <p:cNvPr id="44" name="Group 43"/>
          <p:cNvGrpSpPr/>
          <p:nvPr/>
        </p:nvGrpSpPr>
        <p:grpSpPr>
          <a:xfrm>
            <a:off x="3120561" y="3059172"/>
            <a:ext cx="2875301" cy="764542"/>
            <a:chOff x="3131429" y="4176718"/>
            <a:chExt cx="2875301" cy="764542"/>
          </a:xfrm>
        </p:grpSpPr>
        <p:pic>
          <p:nvPicPr>
            <p:cNvPr id="8" name="Picture 7" descr="Icon&#10;&#10;Description automatically generated"/>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31429" y="4176718"/>
              <a:ext cx="766696" cy="764542"/>
            </a:xfrm>
            <a:prstGeom prst="rect">
              <a:avLst/>
            </a:prstGeom>
          </p:spPr>
        </p:pic>
        <p:sp>
          <p:nvSpPr>
            <p:cNvPr id="40" name="TextBox 39"/>
            <p:cNvSpPr txBox="1"/>
            <p:nvPr/>
          </p:nvSpPr>
          <p:spPr>
            <a:xfrm>
              <a:off x="4082805" y="4317606"/>
              <a:ext cx="1923925" cy="369332"/>
            </a:xfrm>
            <a:prstGeom prst="rect">
              <a:avLst/>
            </a:prstGeom>
            <a:noFill/>
          </p:spPr>
          <p:txBody>
            <a:bodyPr wrap="none" rtlCol="0">
              <a:spAutoFit/>
            </a:bodyPr>
            <a:lstStyle/>
            <a:p>
              <a:r>
                <a:rPr lang="el-GR" dirty="0">
                  <a:solidFill>
                    <a:schemeClr val="tx1">
                      <a:lumMod val="50000"/>
                      <a:lumOff val="50000"/>
                    </a:schemeClr>
                  </a:solidFill>
                  <a:latin typeface="Meta Pro Cond Black" panose="02000A06040000020004" pitchFamily="2" charset="0"/>
                </a:rPr>
                <a:t>Εκτιμώμενο Κόστος</a:t>
              </a:r>
              <a:endParaRPr lang="en-US" dirty="0">
                <a:solidFill>
                  <a:schemeClr val="tx1">
                    <a:lumMod val="50000"/>
                    <a:lumOff val="50000"/>
                  </a:schemeClr>
                </a:solidFill>
                <a:latin typeface="Meta Pro Cond Black" panose="02000A06040000020004" pitchFamily="2" charset="0"/>
              </a:endParaRPr>
            </a:p>
          </p:txBody>
        </p:sp>
        <p:sp>
          <p:nvSpPr>
            <p:cNvPr id="41" name="TextBox 40"/>
            <p:cNvSpPr txBox="1"/>
            <p:nvPr/>
          </p:nvSpPr>
          <p:spPr>
            <a:xfrm>
              <a:off x="4082805" y="4558989"/>
              <a:ext cx="867545" cy="323165"/>
            </a:xfrm>
            <a:prstGeom prst="rect">
              <a:avLst/>
            </a:prstGeom>
            <a:noFill/>
          </p:spPr>
          <p:txBody>
            <a:bodyPr wrap="none" rtlCol="0">
              <a:spAutoFit/>
            </a:bodyPr>
            <a:lstStyle/>
            <a:p>
              <a:r>
                <a:rPr lang="el-GR" sz="1500" dirty="0">
                  <a:solidFill>
                    <a:schemeClr val="bg1">
                      <a:lumMod val="65000"/>
                    </a:schemeClr>
                  </a:solidFill>
                  <a:latin typeface="Meta Pro Cond Medium" panose="02000606030000020004" pitchFamily="2" charset="0"/>
                </a:rPr>
                <a:t>120 εκ. €</a:t>
              </a:r>
            </a:p>
          </p:txBody>
        </p:sp>
      </p:grpSp>
      <p:pic>
        <p:nvPicPr>
          <p:cNvPr id="48" name="Picture 47" descr="Graphical user interface, text&#10;&#10;Description automatically generated"/>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22411" y="6290137"/>
            <a:ext cx="1835915" cy="405303"/>
          </a:xfrm>
          <a:prstGeom prst="rect">
            <a:avLst/>
          </a:prstGeom>
        </p:spPr>
      </p:pic>
      <p:sp>
        <p:nvSpPr>
          <p:cNvPr id="37" name="TextBox 36"/>
          <p:cNvSpPr txBox="1"/>
          <p:nvPr/>
        </p:nvSpPr>
        <p:spPr>
          <a:xfrm>
            <a:off x="3019159" y="4467148"/>
            <a:ext cx="5631670" cy="553998"/>
          </a:xfrm>
          <a:prstGeom prst="rect">
            <a:avLst/>
          </a:prstGeom>
          <a:noFill/>
        </p:spPr>
        <p:txBody>
          <a:bodyPr wrap="none" rtlCol="0">
            <a:spAutoFit/>
          </a:bodyPr>
          <a:lstStyle/>
          <a:p>
            <a:r>
              <a:rPr lang="el-GR" sz="1500" dirty="0">
                <a:solidFill>
                  <a:schemeClr val="bg1">
                    <a:lumMod val="65000"/>
                  </a:schemeClr>
                </a:solidFill>
                <a:latin typeface="Meta Pro Cond Medium" panose="02000606030000020004" pitchFamily="2" charset="0"/>
              </a:rPr>
              <a:t>Το υπόλοιπο τμήμα (</a:t>
            </a:r>
            <a:r>
              <a:rPr lang="el-GR" sz="1500" dirty="0" err="1">
                <a:solidFill>
                  <a:schemeClr val="bg1">
                    <a:lumMod val="65000"/>
                  </a:schemeClr>
                </a:solidFill>
                <a:latin typeface="Meta Pro Cond Medium" panose="02000606030000020004" pitchFamily="2" charset="0"/>
              </a:rPr>
              <a:t>Άγ</a:t>
            </a:r>
            <a:r>
              <a:rPr lang="el-GR" sz="1500" dirty="0">
                <a:solidFill>
                  <a:schemeClr val="bg1">
                    <a:lumMod val="65000"/>
                  </a:schemeClr>
                </a:solidFill>
                <a:latin typeface="Meta Pro Cond Medium" panose="02000606030000020004" pitchFamily="2" charset="0"/>
              </a:rPr>
              <a:t>. Νικόλαος – Καλό Χωριό) συνολικού μήκους  ~50 χλμ.</a:t>
            </a:r>
            <a:endParaRPr lang="en-US" sz="1500" dirty="0">
              <a:solidFill>
                <a:schemeClr val="bg1">
                  <a:lumMod val="65000"/>
                </a:schemeClr>
              </a:solidFill>
              <a:latin typeface="Meta Pro Cond Medium" panose="02000606030000020004" pitchFamily="2" charset="0"/>
            </a:endParaRPr>
          </a:p>
          <a:p>
            <a:r>
              <a:rPr lang="el-GR" sz="1500" dirty="0">
                <a:solidFill>
                  <a:schemeClr val="bg1">
                    <a:lumMod val="65000"/>
                  </a:schemeClr>
                </a:solidFill>
                <a:latin typeface="Meta Pro Cond Medium" panose="02000606030000020004" pitchFamily="2" charset="0"/>
              </a:rPr>
              <a:t>μελετάται για να μπορέσει να ολοκληρωθεί ο ΒΟΑΚ ως ενιαίο έργο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1.04167E-6 0 L 0.86185 -0.00231 " pathEditMode="relative" rAng="0" ptsTypes="AA">
                                      <p:cBhvr>
                                        <p:cTn id="6" dur="2000" fill="hold"/>
                                        <p:tgtEl>
                                          <p:spTgt spid="28"/>
                                        </p:tgtEl>
                                        <p:attrNameLst>
                                          <p:attrName>ppt_x</p:attrName>
                                          <p:attrName>ppt_y</p:attrName>
                                        </p:attrNameLst>
                                      </p:cBhvr>
                                      <p:rCtr x="43086" y="-116"/>
                                    </p:animMotion>
                                  </p:childTnLst>
                                </p:cTn>
                              </p:par>
                            </p:childTnLst>
                          </p:cTn>
                        </p:par>
                        <p:par>
                          <p:cTn id="7" fill="hold">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par>
                          <p:cTn id="17" fill="hold">
                            <p:stCondLst>
                              <p:cond delay="2500"/>
                            </p:stCondLst>
                            <p:childTnLst>
                              <p:par>
                                <p:cTn id="18" presetID="10" presetClass="entr" presetSubtype="0"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par>
                                <p:cTn id="21" presetID="10" presetClass="entr" presetSubtype="0" fill="hold" nodeType="with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500"/>
                                        <p:tgtEl>
                                          <p:spTgt spid="4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33"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text&#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62385" y="6290137"/>
            <a:ext cx="1835915" cy="405303"/>
          </a:xfrm>
          <a:prstGeom prst="rect">
            <a:avLst/>
          </a:prstGeom>
        </p:spPr>
      </p:pic>
      <p:sp>
        <p:nvSpPr>
          <p:cNvPr id="7" name="TextBox 6"/>
          <p:cNvSpPr txBox="1"/>
          <p:nvPr/>
        </p:nvSpPr>
        <p:spPr>
          <a:xfrm>
            <a:off x="6958322" y="912654"/>
            <a:ext cx="5949958" cy="523220"/>
          </a:xfrm>
          <a:prstGeom prst="rect">
            <a:avLst/>
          </a:prstGeom>
          <a:noFill/>
        </p:spPr>
        <p:txBody>
          <a:bodyPr wrap="square" rtlCol="0">
            <a:spAutoFit/>
          </a:bodyPr>
          <a:lstStyle/>
          <a:p>
            <a:r>
              <a:rPr lang="el-GR" sz="2800" b="1" dirty="0">
                <a:solidFill>
                  <a:srgbClr val="575D37"/>
                </a:solidFill>
                <a:latin typeface="Meta Pro Cond Black" panose="02000A06040000020004" pitchFamily="2" charset="0"/>
              </a:rPr>
              <a:t>6</a:t>
            </a:r>
            <a:r>
              <a:rPr lang="el-GR" sz="2000" dirty="0">
                <a:solidFill>
                  <a:srgbClr val="575D37"/>
                </a:solidFill>
                <a:latin typeface="Meta Pro Cond Black" panose="02000A06040000020004" pitchFamily="2" charset="0"/>
              </a:rPr>
              <a:t>  ΟΦΕΛΗ ΓΙΑ ΤΗΝ ΚΡΗΤΗ</a:t>
            </a:r>
          </a:p>
        </p:txBody>
      </p:sp>
      <p:sp>
        <p:nvSpPr>
          <p:cNvPr id="9" name="Rectangle 8"/>
          <p:cNvSpPr/>
          <p:nvPr/>
        </p:nvSpPr>
        <p:spPr>
          <a:xfrm>
            <a:off x="6528994" y="909358"/>
            <a:ext cx="165100" cy="584200"/>
          </a:xfrm>
          <a:prstGeom prst="rect">
            <a:avLst/>
          </a:prstGeom>
          <a:solidFill>
            <a:srgbClr val="575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75D37"/>
              </a:solidFill>
            </a:endParaRPr>
          </a:p>
        </p:txBody>
      </p:sp>
      <p:grpSp>
        <p:nvGrpSpPr>
          <p:cNvPr id="28" name="Group 27"/>
          <p:cNvGrpSpPr/>
          <p:nvPr/>
        </p:nvGrpSpPr>
        <p:grpSpPr>
          <a:xfrm>
            <a:off x="6436322" y="1782847"/>
            <a:ext cx="5079403" cy="433781"/>
            <a:chOff x="6436322" y="1917602"/>
            <a:chExt cx="5079403" cy="433781"/>
          </a:xfrm>
        </p:grpSpPr>
        <p:sp>
          <p:nvSpPr>
            <p:cNvPr id="8" name="TextBox 7"/>
            <p:cNvSpPr txBox="1"/>
            <p:nvPr/>
          </p:nvSpPr>
          <p:spPr>
            <a:xfrm>
              <a:off x="6981220" y="1972910"/>
              <a:ext cx="4534505" cy="323165"/>
            </a:xfrm>
            <a:prstGeom prst="rect">
              <a:avLst/>
            </a:prstGeom>
            <a:noFill/>
          </p:spPr>
          <p:txBody>
            <a:bodyPr wrap="square" rtlCol="0">
              <a:spAutoFit/>
            </a:bodyPr>
            <a:lstStyle/>
            <a:p>
              <a:r>
                <a:rPr lang="el-GR" sz="1500" dirty="0">
                  <a:solidFill>
                    <a:srgbClr val="8C8888"/>
                  </a:solidFill>
                  <a:latin typeface="Meta Pro Cond Medium" panose="02000606030000020004" pitchFamily="2" charset="0"/>
                </a:rPr>
                <a:t>ΟΔΙΚΗ ΑΣΦΑΛΕΙΑ</a:t>
              </a:r>
            </a:p>
          </p:txBody>
        </p:sp>
        <p:sp>
          <p:nvSpPr>
            <p:cNvPr id="10" name="Oval 9"/>
            <p:cNvSpPr/>
            <p:nvPr/>
          </p:nvSpPr>
          <p:spPr>
            <a:xfrm>
              <a:off x="6436322" y="1917602"/>
              <a:ext cx="433781" cy="433781"/>
            </a:xfrm>
            <a:prstGeom prst="ellipse">
              <a:avLst/>
            </a:prstGeom>
            <a:solidFill>
              <a:srgbClr val="7A83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grpSp>
      <p:grpSp>
        <p:nvGrpSpPr>
          <p:cNvPr id="27" name="Group 26"/>
          <p:cNvGrpSpPr/>
          <p:nvPr/>
        </p:nvGrpSpPr>
        <p:grpSpPr>
          <a:xfrm>
            <a:off x="6436322" y="2529250"/>
            <a:ext cx="4717710" cy="562958"/>
            <a:chOff x="6436322" y="2627392"/>
            <a:chExt cx="4717710" cy="562958"/>
          </a:xfrm>
        </p:grpSpPr>
        <p:sp>
          <p:nvSpPr>
            <p:cNvPr id="11" name="TextBox 10"/>
            <p:cNvSpPr txBox="1"/>
            <p:nvPr/>
          </p:nvSpPr>
          <p:spPr>
            <a:xfrm>
              <a:off x="6981220" y="2636352"/>
              <a:ext cx="4172812" cy="553998"/>
            </a:xfrm>
            <a:prstGeom prst="rect">
              <a:avLst/>
            </a:prstGeom>
            <a:noFill/>
          </p:spPr>
          <p:txBody>
            <a:bodyPr wrap="square" rtlCol="0">
              <a:spAutoFit/>
            </a:bodyPr>
            <a:lstStyle/>
            <a:p>
              <a:r>
                <a:rPr lang="el-GR" sz="1500" dirty="0">
                  <a:solidFill>
                    <a:srgbClr val="8C8888"/>
                  </a:solidFill>
                  <a:latin typeface="Meta Pro Cond Medium" panose="02000606030000020004" pitchFamily="2" charset="0"/>
                </a:rPr>
                <a:t>ΕΞΟΙΚΟΝΟΜΗΣΗ ΧΡΟΝΟΥ ΤΑΞΙΔΙΟΥ ΚΑΙ </a:t>
              </a:r>
            </a:p>
            <a:p>
              <a:r>
                <a:rPr lang="el-GR" sz="1500" dirty="0">
                  <a:solidFill>
                    <a:srgbClr val="8C8888"/>
                  </a:solidFill>
                  <a:latin typeface="Meta Pro Cond Medium" panose="02000606030000020004" pitchFamily="2" charset="0"/>
                </a:rPr>
                <a:t>ΜΕΙΩΣΗ ΧΡΟΝΟΑΠΟΣΤΑΣΗΣ</a:t>
              </a:r>
              <a:endParaRPr lang="en-US" sz="1500" dirty="0">
                <a:solidFill>
                  <a:srgbClr val="8C8888"/>
                </a:solidFill>
                <a:latin typeface="Meta Pro Cond Medium" panose="02000606030000020004" pitchFamily="2" charset="0"/>
              </a:endParaRPr>
            </a:p>
          </p:txBody>
        </p:sp>
        <p:sp>
          <p:nvSpPr>
            <p:cNvPr id="16" name="Oval 15"/>
            <p:cNvSpPr/>
            <p:nvPr/>
          </p:nvSpPr>
          <p:spPr>
            <a:xfrm>
              <a:off x="6436322" y="2627392"/>
              <a:ext cx="433781" cy="433781"/>
            </a:xfrm>
            <a:prstGeom prst="ellipse">
              <a:avLst/>
            </a:prstGeom>
            <a:solidFill>
              <a:srgbClr val="7A83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grpSp>
      <p:grpSp>
        <p:nvGrpSpPr>
          <p:cNvPr id="26" name="Group 25"/>
          <p:cNvGrpSpPr/>
          <p:nvPr/>
        </p:nvGrpSpPr>
        <p:grpSpPr>
          <a:xfrm>
            <a:off x="6436322" y="3275653"/>
            <a:ext cx="3852214" cy="433781"/>
            <a:chOff x="6436322" y="3413100"/>
            <a:chExt cx="3852214" cy="433781"/>
          </a:xfrm>
        </p:grpSpPr>
        <p:sp>
          <p:nvSpPr>
            <p:cNvPr id="12" name="TextBox 11"/>
            <p:cNvSpPr txBox="1"/>
            <p:nvPr/>
          </p:nvSpPr>
          <p:spPr>
            <a:xfrm>
              <a:off x="6981220" y="3467615"/>
              <a:ext cx="3307316" cy="323165"/>
            </a:xfrm>
            <a:prstGeom prst="rect">
              <a:avLst/>
            </a:prstGeom>
            <a:noFill/>
          </p:spPr>
          <p:txBody>
            <a:bodyPr wrap="none" rtlCol="0">
              <a:spAutoFit/>
            </a:bodyPr>
            <a:lstStyle/>
            <a:p>
              <a:r>
                <a:rPr lang="el-GR" sz="1500" dirty="0">
                  <a:solidFill>
                    <a:srgbClr val="8C8888"/>
                  </a:solidFill>
                  <a:latin typeface="Meta Pro Cond Medium" panose="02000606030000020004" pitchFamily="2" charset="0"/>
                </a:rPr>
                <a:t>ΜΕΙΩΣΗ ΚΟΣΤΟΥΣ ΜΕΤΑΦΟΡΑΣ ΠΡΟΪΟΝΤΩΝ</a:t>
              </a:r>
              <a:endParaRPr lang="en-US" sz="1500" dirty="0">
                <a:solidFill>
                  <a:srgbClr val="8C8888"/>
                </a:solidFill>
                <a:latin typeface="Meta Pro Cond Medium" panose="02000606030000020004" pitchFamily="2" charset="0"/>
              </a:endParaRPr>
            </a:p>
          </p:txBody>
        </p:sp>
        <p:sp>
          <p:nvSpPr>
            <p:cNvPr id="17" name="Oval 16"/>
            <p:cNvSpPr/>
            <p:nvPr/>
          </p:nvSpPr>
          <p:spPr>
            <a:xfrm>
              <a:off x="6436322" y="3413100"/>
              <a:ext cx="433781" cy="433781"/>
            </a:xfrm>
            <a:prstGeom prst="ellipse">
              <a:avLst/>
            </a:prstGeom>
            <a:solidFill>
              <a:srgbClr val="7A83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grpSp>
      <p:grpSp>
        <p:nvGrpSpPr>
          <p:cNvPr id="25" name="Group 24"/>
          <p:cNvGrpSpPr/>
          <p:nvPr/>
        </p:nvGrpSpPr>
        <p:grpSpPr>
          <a:xfrm>
            <a:off x="6436322" y="4022056"/>
            <a:ext cx="2359818" cy="433781"/>
            <a:chOff x="6436322" y="4203886"/>
            <a:chExt cx="2359818" cy="433781"/>
          </a:xfrm>
        </p:grpSpPr>
        <p:sp>
          <p:nvSpPr>
            <p:cNvPr id="13" name="TextBox 12"/>
            <p:cNvSpPr txBox="1"/>
            <p:nvPr/>
          </p:nvSpPr>
          <p:spPr>
            <a:xfrm>
              <a:off x="6981220" y="4259193"/>
              <a:ext cx="1814920" cy="323165"/>
            </a:xfrm>
            <a:prstGeom prst="rect">
              <a:avLst/>
            </a:prstGeom>
            <a:noFill/>
          </p:spPr>
          <p:txBody>
            <a:bodyPr wrap="none" rtlCol="0">
              <a:spAutoFit/>
            </a:bodyPr>
            <a:lstStyle/>
            <a:p>
              <a:r>
                <a:rPr lang="el-GR" sz="1500" dirty="0">
                  <a:solidFill>
                    <a:srgbClr val="8C8888"/>
                  </a:solidFill>
                  <a:latin typeface="Meta Pro Cond Medium" panose="02000606030000020004" pitchFamily="2" charset="0"/>
                </a:rPr>
                <a:t>ΤΟΥΡΙΣΤΙΚΗ ΑΝΑΠΤΥΞΗ</a:t>
              </a:r>
              <a:endParaRPr lang="en-US" sz="1500" dirty="0">
                <a:solidFill>
                  <a:srgbClr val="8C8888"/>
                </a:solidFill>
                <a:latin typeface="Meta Pro Cond Medium" panose="02000606030000020004" pitchFamily="2" charset="0"/>
              </a:endParaRPr>
            </a:p>
          </p:txBody>
        </p:sp>
        <p:sp>
          <p:nvSpPr>
            <p:cNvPr id="19" name="Oval 18"/>
            <p:cNvSpPr/>
            <p:nvPr/>
          </p:nvSpPr>
          <p:spPr>
            <a:xfrm>
              <a:off x="6436322" y="4203886"/>
              <a:ext cx="433781" cy="433781"/>
            </a:xfrm>
            <a:prstGeom prst="ellipse">
              <a:avLst/>
            </a:prstGeom>
            <a:solidFill>
              <a:srgbClr val="7A83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grpSp>
      <p:grpSp>
        <p:nvGrpSpPr>
          <p:cNvPr id="24" name="Group 23"/>
          <p:cNvGrpSpPr/>
          <p:nvPr/>
        </p:nvGrpSpPr>
        <p:grpSpPr>
          <a:xfrm>
            <a:off x="6436322" y="4768459"/>
            <a:ext cx="2608283" cy="433781"/>
            <a:chOff x="6436322" y="4912115"/>
            <a:chExt cx="2608283" cy="433781"/>
          </a:xfrm>
        </p:grpSpPr>
        <p:sp>
          <p:nvSpPr>
            <p:cNvPr id="14" name="TextBox 13"/>
            <p:cNvSpPr txBox="1"/>
            <p:nvPr/>
          </p:nvSpPr>
          <p:spPr>
            <a:xfrm>
              <a:off x="6981220" y="4963840"/>
              <a:ext cx="2063385" cy="323165"/>
            </a:xfrm>
            <a:prstGeom prst="rect">
              <a:avLst/>
            </a:prstGeom>
            <a:noFill/>
          </p:spPr>
          <p:txBody>
            <a:bodyPr wrap="none" rtlCol="0">
              <a:spAutoFit/>
            </a:bodyPr>
            <a:lstStyle/>
            <a:p>
              <a:r>
                <a:rPr lang="el-GR" sz="1500" dirty="0">
                  <a:solidFill>
                    <a:srgbClr val="8C8888"/>
                  </a:solidFill>
                  <a:latin typeface="Meta Pro Cond Medium" panose="02000606030000020004" pitchFamily="2" charset="0"/>
                </a:rPr>
                <a:t>ΑΥΞΗΣΗ ΘΕΣΕΩΝ ΕΡΓΑΣΙΑΣ</a:t>
              </a:r>
              <a:endParaRPr lang="en-US" sz="1500" dirty="0">
                <a:solidFill>
                  <a:srgbClr val="8C8888"/>
                </a:solidFill>
                <a:latin typeface="Meta Pro Cond Medium" panose="02000606030000020004" pitchFamily="2" charset="0"/>
              </a:endParaRPr>
            </a:p>
          </p:txBody>
        </p:sp>
        <p:sp>
          <p:nvSpPr>
            <p:cNvPr id="20" name="Oval 19"/>
            <p:cNvSpPr/>
            <p:nvPr/>
          </p:nvSpPr>
          <p:spPr>
            <a:xfrm>
              <a:off x="6436322" y="4912115"/>
              <a:ext cx="433781" cy="433781"/>
            </a:xfrm>
            <a:prstGeom prst="ellipse">
              <a:avLst/>
            </a:prstGeom>
            <a:solidFill>
              <a:srgbClr val="7A83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grpSp>
      <p:grpSp>
        <p:nvGrpSpPr>
          <p:cNvPr id="23" name="Group 22"/>
          <p:cNvGrpSpPr/>
          <p:nvPr/>
        </p:nvGrpSpPr>
        <p:grpSpPr>
          <a:xfrm>
            <a:off x="6436322" y="5514860"/>
            <a:ext cx="2532943" cy="433781"/>
            <a:chOff x="6436322" y="5649615"/>
            <a:chExt cx="2532943" cy="433781"/>
          </a:xfrm>
        </p:grpSpPr>
        <p:sp>
          <p:nvSpPr>
            <p:cNvPr id="15" name="TextBox 14"/>
            <p:cNvSpPr txBox="1"/>
            <p:nvPr/>
          </p:nvSpPr>
          <p:spPr>
            <a:xfrm>
              <a:off x="6981220" y="5704922"/>
              <a:ext cx="1988045" cy="323165"/>
            </a:xfrm>
            <a:prstGeom prst="rect">
              <a:avLst/>
            </a:prstGeom>
            <a:noFill/>
          </p:spPr>
          <p:txBody>
            <a:bodyPr wrap="none" rtlCol="0">
              <a:spAutoFit/>
            </a:bodyPr>
            <a:lstStyle/>
            <a:p>
              <a:r>
                <a:rPr lang="el-GR" sz="1500" dirty="0">
                  <a:solidFill>
                    <a:srgbClr val="8C8888"/>
                  </a:solidFill>
                  <a:latin typeface="Meta Pro Cond Medium" panose="02000606030000020004" pitchFamily="2" charset="0"/>
                </a:rPr>
                <a:t>ΠΕΡΙΒΑΛΛΟΝΤΙΚΑ ΟΦΕΛΗ</a:t>
              </a:r>
              <a:endParaRPr lang="en-US" sz="1500" dirty="0">
                <a:solidFill>
                  <a:srgbClr val="8C8888"/>
                </a:solidFill>
                <a:latin typeface="Meta Pro Cond Medium" panose="02000606030000020004" pitchFamily="2" charset="0"/>
              </a:endParaRPr>
            </a:p>
          </p:txBody>
        </p:sp>
        <p:sp>
          <p:nvSpPr>
            <p:cNvPr id="22" name="Oval 21"/>
            <p:cNvSpPr/>
            <p:nvPr/>
          </p:nvSpPr>
          <p:spPr>
            <a:xfrm>
              <a:off x="6436322" y="5649615"/>
              <a:ext cx="433781" cy="433781"/>
            </a:xfrm>
            <a:prstGeom prst="ellipse">
              <a:avLst/>
            </a:prstGeom>
            <a:solidFill>
              <a:srgbClr val="7A83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grpSp>
      <p:pic>
        <p:nvPicPr>
          <p:cNvPr id="3" name="Picture 2" descr="An aerial view of a city&#10;&#10;Description automatically generated with medium confidence"/>
          <p:cNvPicPr>
            <a:picLocks noChangeAspect="1"/>
          </p:cNvPicPr>
          <p:nvPr/>
        </p:nvPicPr>
        <p:blipFill rotWithShape="1">
          <a:blip r:embed="rId3" cstate="print">
            <a:extLst>
              <a:ext uri="{28A0092B-C50C-407E-A947-70E740481C1C}">
                <a14:useLocalDpi xmlns:a14="http://schemas.microsoft.com/office/drawing/2010/main" val="0"/>
              </a:ext>
            </a:extLst>
          </a:blip>
          <a:srcRect l="19442" r="23155"/>
          <a:stretch>
            <a:fillRect/>
          </a:stretch>
        </p:blipFill>
        <p:spPr>
          <a:xfrm>
            <a:off x="808023" y="909358"/>
            <a:ext cx="5209564" cy="5096947"/>
          </a:xfrm>
          <a:prstGeom prst="rect">
            <a:avLst/>
          </a:prstGeom>
        </p:spPr>
      </p:pic>
    </p:spTree>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0200" y="228600"/>
            <a:ext cx="165100" cy="584200"/>
          </a:xfrm>
          <a:prstGeom prst="rect">
            <a:avLst/>
          </a:prstGeom>
          <a:solidFill>
            <a:srgbClr val="575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75D37"/>
              </a:solidFill>
            </a:endParaRPr>
          </a:p>
        </p:txBody>
      </p:sp>
      <p:sp>
        <p:nvSpPr>
          <p:cNvPr id="5" name="TextBox 4"/>
          <p:cNvSpPr txBox="1"/>
          <p:nvPr/>
        </p:nvSpPr>
        <p:spPr>
          <a:xfrm>
            <a:off x="495300" y="228600"/>
            <a:ext cx="2480744" cy="707886"/>
          </a:xfrm>
          <a:prstGeom prst="rect">
            <a:avLst/>
          </a:prstGeom>
          <a:noFill/>
        </p:spPr>
        <p:txBody>
          <a:bodyPr wrap="none" rtlCol="0">
            <a:spAutoFit/>
          </a:bodyPr>
          <a:lstStyle/>
          <a:p>
            <a:r>
              <a:rPr lang="en-US" sz="2000" dirty="0">
                <a:solidFill>
                  <a:schemeClr val="tx1">
                    <a:lumMod val="85000"/>
                    <a:lumOff val="15000"/>
                  </a:schemeClr>
                </a:solidFill>
                <a:latin typeface="Meta Pro Cond Black" panose="02000A06040000020004" pitchFamily="2" charset="0"/>
              </a:rPr>
              <a:t>1.</a:t>
            </a:r>
            <a:r>
              <a:rPr lang="el-GR" sz="2000" dirty="0">
                <a:solidFill>
                  <a:schemeClr val="tx1">
                    <a:lumMod val="85000"/>
                    <a:lumOff val="15000"/>
                  </a:schemeClr>
                </a:solidFill>
                <a:latin typeface="Meta Pro Cond Black" panose="02000A06040000020004" pitchFamily="2" charset="0"/>
              </a:rPr>
              <a:t>ΟΔΙΚΗ ΑΣΦΑΛΕΙΑ</a:t>
            </a:r>
          </a:p>
          <a:p>
            <a:endParaRPr lang="el-GR" sz="2000" dirty="0">
              <a:solidFill>
                <a:schemeClr val="tx1">
                  <a:lumMod val="85000"/>
                  <a:lumOff val="15000"/>
                </a:schemeClr>
              </a:solidFill>
              <a:latin typeface="Meta Pro Cond Black" panose="02000A06040000020004" pitchFamily="2" charset="0"/>
            </a:endParaRPr>
          </a:p>
        </p:txBody>
      </p:sp>
      <p:pic>
        <p:nvPicPr>
          <p:cNvPr id="6" name="Picture 5" descr="Graphical user interface, text&#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62385" y="6290137"/>
            <a:ext cx="1835915" cy="405303"/>
          </a:xfrm>
          <a:prstGeom prst="rect">
            <a:avLst/>
          </a:prstGeom>
        </p:spPr>
      </p:pic>
      <p:sp>
        <p:nvSpPr>
          <p:cNvPr id="7" name="TextBox 6"/>
          <p:cNvSpPr txBox="1"/>
          <p:nvPr/>
        </p:nvSpPr>
        <p:spPr>
          <a:xfrm>
            <a:off x="4884525" y="2352483"/>
            <a:ext cx="6290104" cy="646331"/>
          </a:xfrm>
          <a:prstGeom prst="rect">
            <a:avLst/>
          </a:prstGeom>
          <a:noFill/>
        </p:spPr>
        <p:txBody>
          <a:bodyPr wrap="square" rtlCol="0">
            <a:spAutoFit/>
          </a:bodyPr>
          <a:lstStyle/>
          <a:p>
            <a:pPr algn="just"/>
            <a:r>
              <a:rPr lang="el-GR" dirty="0">
                <a:solidFill>
                  <a:schemeClr val="bg1">
                    <a:lumMod val="65000"/>
                  </a:schemeClr>
                </a:solidFill>
                <a:latin typeface="Meta Pro Cond Medium" panose="02000606030000020004" pitchFamily="2" charset="0"/>
              </a:rPr>
              <a:t>Θα αναβαθμίσει την Οδική Ασφάλεια με αισθητή μείωση</a:t>
            </a:r>
            <a:r>
              <a:rPr lang="en-US" dirty="0">
                <a:solidFill>
                  <a:schemeClr val="bg1">
                    <a:lumMod val="65000"/>
                  </a:schemeClr>
                </a:solidFill>
                <a:latin typeface="Meta Pro Cond Medium" panose="02000606030000020004" pitchFamily="2" charset="0"/>
              </a:rPr>
              <a:t> </a:t>
            </a:r>
            <a:r>
              <a:rPr lang="el-GR" dirty="0">
                <a:solidFill>
                  <a:schemeClr val="bg1">
                    <a:lumMod val="65000"/>
                  </a:schemeClr>
                </a:solidFill>
                <a:latin typeface="Meta Pro Cond Medium" panose="02000606030000020004" pitchFamily="2" charset="0"/>
              </a:rPr>
              <a:t>θανατηφόρων ατυχημάτων και σοβαρών τραυματισμών</a:t>
            </a:r>
            <a:endParaRPr lang="en-US" dirty="0">
              <a:solidFill>
                <a:schemeClr val="bg1">
                  <a:lumMod val="65000"/>
                </a:schemeClr>
              </a:solidFill>
              <a:latin typeface="Meta Pro Cond Medium" panose="02000606030000020004" pitchFamily="2" charset="0"/>
            </a:endParaRPr>
          </a:p>
        </p:txBody>
      </p:sp>
      <p:sp>
        <p:nvSpPr>
          <p:cNvPr id="8" name="TextBox 7"/>
          <p:cNvSpPr txBox="1"/>
          <p:nvPr/>
        </p:nvSpPr>
        <p:spPr>
          <a:xfrm>
            <a:off x="4884525" y="3545777"/>
            <a:ext cx="6339735" cy="1523494"/>
          </a:xfrm>
          <a:prstGeom prst="rect">
            <a:avLst/>
          </a:prstGeom>
          <a:noFill/>
        </p:spPr>
        <p:txBody>
          <a:bodyPr wrap="square" rtlCol="0">
            <a:spAutoFit/>
          </a:bodyPr>
          <a:lstStyle/>
          <a:p>
            <a:pPr marL="0" lvl="1" algn="just"/>
            <a:r>
              <a:rPr lang="el-GR" dirty="0">
                <a:solidFill>
                  <a:schemeClr val="bg1">
                    <a:lumMod val="65000"/>
                  </a:schemeClr>
                </a:solidFill>
                <a:latin typeface="Meta Pro Cond Medium" panose="02000606030000020004" pitchFamily="2" charset="0"/>
              </a:rPr>
              <a:t>Θα αυξήσει σημαντικά το μέσο ετήσιο ρυθμό μείωσης οδικών ατυχημάτων σε περίπου 7% ετησίως, από περίπου 4% την τελευταία 10ετια</a:t>
            </a:r>
            <a:endParaRPr lang="el-GR" dirty="0">
              <a:solidFill>
                <a:schemeClr val="accent5">
                  <a:lumMod val="50000"/>
                </a:schemeClr>
              </a:solidFill>
              <a:latin typeface="Century Gothic" panose="020B0502020202020204" pitchFamily="34" charset="0"/>
            </a:endParaRPr>
          </a:p>
          <a:p>
            <a:endParaRPr lang="el-GR" dirty="0">
              <a:solidFill>
                <a:schemeClr val="bg1">
                  <a:lumMod val="65000"/>
                </a:schemeClr>
              </a:solidFill>
              <a:latin typeface="Meta Pro Cond Medium" panose="02000606030000020004" pitchFamily="2" charset="0"/>
            </a:endParaRPr>
          </a:p>
          <a:p>
            <a:endParaRPr lang="en-US" dirty="0"/>
          </a:p>
        </p:txBody>
      </p:sp>
      <p:pic>
        <p:nvPicPr>
          <p:cNvPr id="10" name="Picture 9" descr="Icon&#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216" y="2352483"/>
            <a:ext cx="2153034" cy="2153034"/>
          </a:xfrm>
          <a:prstGeom prst="rect">
            <a:avLst/>
          </a:prstGeom>
        </p:spPr>
      </p:pic>
      <p:sp>
        <p:nvSpPr>
          <p:cNvPr id="13" name="Rectangle 12"/>
          <p:cNvSpPr/>
          <p:nvPr/>
        </p:nvSpPr>
        <p:spPr>
          <a:xfrm>
            <a:off x="4116706" y="1276349"/>
            <a:ext cx="45719" cy="4181475"/>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0200" y="228600"/>
            <a:ext cx="165100" cy="584200"/>
          </a:xfrm>
          <a:prstGeom prst="rect">
            <a:avLst/>
          </a:prstGeom>
          <a:solidFill>
            <a:srgbClr val="575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75D37"/>
              </a:solidFill>
            </a:endParaRPr>
          </a:p>
        </p:txBody>
      </p:sp>
      <p:sp>
        <p:nvSpPr>
          <p:cNvPr id="5" name="TextBox 4"/>
          <p:cNvSpPr txBox="1"/>
          <p:nvPr/>
        </p:nvSpPr>
        <p:spPr>
          <a:xfrm>
            <a:off x="495300" y="228600"/>
            <a:ext cx="2095445" cy="400110"/>
          </a:xfrm>
          <a:prstGeom prst="rect">
            <a:avLst/>
          </a:prstGeom>
          <a:noFill/>
        </p:spPr>
        <p:txBody>
          <a:bodyPr wrap="none" rtlCol="0">
            <a:spAutoFit/>
          </a:bodyPr>
          <a:lstStyle/>
          <a:p>
            <a:r>
              <a:rPr lang="en-US" sz="2000" dirty="0">
                <a:solidFill>
                  <a:schemeClr val="tx1">
                    <a:lumMod val="85000"/>
                    <a:lumOff val="15000"/>
                  </a:schemeClr>
                </a:solidFill>
                <a:latin typeface="Meta Pro Cond Black" panose="02000A06040000020004" pitchFamily="2" charset="0"/>
              </a:rPr>
              <a:t>1.</a:t>
            </a:r>
            <a:r>
              <a:rPr lang="el-GR" sz="2000" dirty="0">
                <a:solidFill>
                  <a:schemeClr val="tx1">
                    <a:lumMod val="85000"/>
                    <a:lumOff val="15000"/>
                  </a:schemeClr>
                </a:solidFill>
                <a:latin typeface="Meta Pro Cond Black" panose="02000A06040000020004" pitchFamily="2" charset="0"/>
              </a:rPr>
              <a:t>ΟΔΙΚΗ ΑΣΦΑΛΕΙΑ</a:t>
            </a:r>
          </a:p>
        </p:txBody>
      </p:sp>
      <p:pic>
        <p:nvPicPr>
          <p:cNvPr id="6" name="Picture 5" descr="Graphical user interface, text&#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62385" y="6290137"/>
            <a:ext cx="1835915" cy="405303"/>
          </a:xfrm>
          <a:prstGeom prst="rect">
            <a:avLst/>
          </a:prstGeom>
        </p:spPr>
      </p:pic>
      <p:sp>
        <p:nvSpPr>
          <p:cNvPr id="2" name="TextBox 1"/>
          <p:cNvSpPr txBox="1"/>
          <p:nvPr/>
        </p:nvSpPr>
        <p:spPr>
          <a:xfrm>
            <a:off x="495300" y="520700"/>
            <a:ext cx="4564455" cy="323165"/>
          </a:xfrm>
          <a:prstGeom prst="rect">
            <a:avLst/>
          </a:prstGeom>
          <a:noFill/>
        </p:spPr>
        <p:txBody>
          <a:bodyPr wrap="none" rtlCol="0">
            <a:spAutoFit/>
          </a:bodyPr>
          <a:lstStyle/>
          <a:p>
            <a:r>
              <a:rPr lang="el-GR" sz="1500" dirty="0">
                <a:solidFill>
                  <a:schemeClr val="bg1">
                    <a:lumMod val="65000"/>
                  </a:schemeClr>
                </a:solidFill>
                <a:latin typeface="Meta Pro Cond Medium" panose="02000606030000020004" pitchFamily="2" charset="0"/>
              </a:rPr>
              <a:t>Τέλος στη θλιβερή πρωτιά των θανατηφόρων ατυχημάτων </a:t>
            </a:r>
            <a:endParaRPr lang="en-US" sz="1500" dirty="0">
              <a:solidFill>
                <a:schemeClr val="bg1">
                  <a:lumMod val="65000"/>
                </a:schemeClr>
              </a:solidFill>
              <a:latin typeface="Meta Pro Cond Medium" panose="02000606030000020004" pitchFamily="2" charset="0"/>
            </a:endParaRPr>
          </a:p>
        </p:txBody>
      </p:sp>
      <p:pic>
        <p:nvPicPr>
          <p:cNvPr id="9" name="Picture 8" descr="Chart, bar chart, funnel chart&#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1641" y="1135965"/>
            <a:ext cx="8633182" cy="4776651"/>
          </a:xfrm>
          <a:prstGeom prst="rect">
            <a:avLst/>
          </a:prstGeom>
        </p:spPr>
      </p:pic>
    </p:spTree>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clock&#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216" y="2352483"/>
            <a:ext cx="2153034" cy="2153034"/>
          </a:xfrm>
          <a:prstGeom prst="rect">
            <a:avLst/>
          </a:prstGeom>
        </p:spPr>
      </p:pic>
      <p:sp>
        <p:nvSpPr>
          <p:cNvPr id="3" name="Rectangle 2"/>
          <p:cNvSpPr/>
          <p:nvPr/>
        </p:nvSpPr>
        <p:spPr>
          <a:xfrm>
            <a:off x="330200" y="228600"/>
            <a:ext cx="165100" cy="584200"/>
          </a:xfrm>
          <a:prstGeom prst="rect">
            <a:avLst/>
          </a:prstGeom>
          <a:solidFill>
            <a:srgbClr val="575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75D37"/>
              </a:solidFill>
            </a:endParaRPr>
          </a:p>
        </p:txBody>
      </p:sp>
      <p:sp>
        <p:nvSpPr>
          <p:cNvPr id="4" name="TextBox 3"/>
          <p:cNvSpPr txBox="1"/>
          <p:nvPr/>
        </p:nvSpPr>
        <p:spPr>
          <a:xfrm>
            <a:off x="495300" y="228600"/>
            <a:ext cx="7149714" cy="400110"/>
          </a:xfrm>
          <a:prstGeom prst="rect">
            <a:avLst/>
          </a:prstGeom>
          <a:noFill/>
        </p:spPr>
        <p:txBody>
          <a:bodyPr wrap="none" rtlCol="0">
            <a:spAutoFit/>
          </a:bodyPr>
          <a:lstStyle/>
          <a:p>
            <a:r>
              <a:rPr lang="el-GR" sz="2000" dirty="0">
                <a:solidFill>
                  <a:schemeClr val="tx1">
                    <a:lumMod val="85000"/>
                    <a:lumOff val="15000"/>
                  </a:schemeClr>
                </a:solidFill>
                <a:latin typeface="Meta Pro Cond Black" panose="02000A06040000020004" pitchFamily="2" charset="0"/>
              </a:rPr>
              <a:t>2.ΕΞΟΙΚΟΝΟΜΗΣΗ ΧΡΟΝΟΥ ΤΑΞΙΔΙΟΥ ΚΑΙ ΜΕΙΩΣΗ ΧΡΟΝΟΑΠΟΣΤΑΣΗΣ</a:t>
            </a:r>
          </a:p>
        </p:txBody>
      </p:sp>
      <p:sp>
        <p:nvSpPr>
          <p:cNvPr id="8" name="TextBox 7"/>
          <p:cNvSpPr txBox="1"/>
          <p:nvPr/>
        </p:nvSpPr>
        <p:spPr>
          <a:xfrm>
            <a:off x="4847451" y="2992400"/>
            <a:ext cx="5772150" cy="749372"/>
          </a:xfrm>
          <a:prstGeom prst="rect">
            <a:avLst/>
          </a:prstGeom>
          <a:noFill/>
        </p:spPr>
        <p:txBody>
          <a:bodyPr wrap="square" rtlCol="0">
            <a:spAutoFit/>
          </a:bodyPr>
          <a:lstStyle/>
          <a:p>
            <a:pPr marL="57150" lvl="1" algn="just">
              <a:lnSpc>
                <a:spcPct val="125000"/>
              </a:lnSpc>
              <a:spcAft>
                <a:spcPts val="600"/>
              </a:spcAft>
              <a:buClr>
                <a:schemeClr val="accent5">
                  <a:lumMod val="50000"/>
                </a:schemeClr>
              </a:buClr>
              <a:buSzPct val="110000"/>
            </a:pPr>
            <a:r>
              <a:rPr lang="el-GR" dirty="0">
                <a:solidFill>
                  <a:schemeClr val="bg1">
                    <a:lumMod val="65000"/>
                  </a:schemeClr>
                </a:solidFill>
                <a:latin typeface="Meta Pro Cond Medium" panose="02000606030000020004" pitchFamily="2" charset="0"/>
              </a:rPr>
              <a:t>Θα επιφέρει εξοικονόμηση χρόνου ταξιδιού και σημαντική μείωση της </a:t>
            </a:r>
            <a:r>
              <a:rPr lang="el-GR" dirty="0" err="1">
                <a:solidFill>
                  <a:schemeClr val="bg1">
                    <a:lumMod val="65000"/>
                  </a:schemeClr>
                </a:solidFill>
                <a:latin typeface="Meta Pro Cond Medium" panose="02000606030000020004" pitchFamily="2" charset="0"/>
              </a:rPr>
              <a:t>χρονοαπόστασης</a:t>
            </a:r>
            <a:r>
              <a:rPr lang="el-GR" dirty="0">
                <a:solidFill>
                  <a:schemeClr val="bg1">
                    <a:lumMod val="65000"/>
                  </a:schemeClr>
                </a:solidFill>
                <a:latin typeface="Meta Pro Cond Medium" panose="02000606030000020004" pitchFamily="2" charset="0"/>
              </a:rPr>
              <a:t> των μετακινήσεων </a:t>
            </a:r>
          </a:p>
        </p:txBody>
      </p:sp>
      <p:sp>
        <p:nvSpPr>
          <p:cNvPr id="11" name="Rectangle 10"/>
          <p:cNvSpPr/>
          <p:nvPr/>
        </p:nvSpPr>
        <p:spPr>
          <a:xfrm>
            <a:off x="4116706" y="1276349"/>
            <a:ext cx="45719" cy="4181475"/>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pic>
        <p:nvPicPr>
          <p:cNvPr id="17" name="Picture 16" descr="Graphical user interface, text&#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62385" y="6290137"/>
            <a:ext cx="1835915" cy="405303"/>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216" y="2352483"/>
            <a:ext cx="2153034" cy="2153034"/>
          </a:xfrm>
          <a:prstGeom prst="rect">
            <a:avLst/>
          </a:prstGeom>
        </p:spPr>
      </p:pic>
      <p:sp>
        <p:nvSpPr>
          <p:cNvPr id="3" name="Rectangle 2"/>
          <p:cNvSpPr/>
          <p:nvPr/>
        </p:nvSpPr>
        <p:spPr>
          <a:xfrm>
            <a:off x="330200" y="228600"/>
            <a:ext cx="165100" cy="584200"/>
          </a:xfrm>
          <a:prstGeom prst="rect">
            <a:avLst/>
          </a:prstGeom>
          <a:solidFill>
            <a:srgbClr val="575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75D37"/>
              </a:solidFill>
            </a:endParaRPr>
          </a:p>
        </p:txBody>
      </p:sp>
      <p:sp>
        <p:nvSpPr>
          <p:cNvPr id="4" name="TextBox 3"/>
          <p:cNvSpPr txBox="1"/>
          <p:nvPr/>
        </p:nvSpPr>
        <p:spPr>
          <a:xfrm>
            <a:off x="495300" y="228600"/>
            <a:ext cx="5630709" cy="400110"/>
          </a:xfrm>
          <a:prstGeom prst="rect">
            <a:avLst/>
          </a:prstGeom>
          <a:noFill/>
        </p:spPr>
        <p:txBody>
          <a:bodyPr wrap="none" rtlCol="0">
            <a:spAutoFit/>
          </a:bodyPr>
          <a:lstStyle/>
          <a:p>
            <a:r>
              <a:rPr lang="el-GR" sz="2000" dirty="0">
                <a:solidFill>
                  <a:schemeClr val="tx1">
                    <a:lumMod val="85000"/>
                    <a:lumOff val="15000"/>
                  </a:schemeClr>
                </a:solidFill>
                <a:latin typeface="Meta Pro Cond Black" panose="02000A06040000020004" pitchFamily="2" charset="0"/>
              </a:rPr>
              <a:t>3. ΜΕΙΩΣΗ ΚΟΣΤΟΥΣ ΜΕΤΑΦΟΡΑΣ ΠΡΟΪΟΝΤΩΝ</a:t>
            </a:r>
          </a:p>
        </p:txBody>
      </p:sp>
      <p:sp>
        <p:nvSpPr>
          <p:cNvPr id="8" name="TextBox 7"/>
          <p:cNvSpPr txBox="1"/>
          <p:nvPr/>
        </p:nvSpPr>
        <p:spPr>
          <a:xfrm>
            <a:off x="4740360" y="2992400"/>
            <a:ext cx="5772150" cy="749372"/>
          </a:xfrm>
          <a:prstGeom prst="rect">
            <a:avLst/>
          </a:prstGeom>
          <a:noFill/>
        </p:spPr>
        <p:txBody>
          <a:bodyPr wrap="square" rtlCol="0">
            <a:spAutoFit/>
          </a:bodyPr>
          <a:lstStyle/>
          <a:p>
            <a:pPr marL="57150" lvl="1" algn="just">
              <a:lnSpc>
                <a:spcPct val="125000"/>
              </a:lnSpc>
              <a:spcAft>
                <a:spcPts val="600"/>
              </a:spcAft>
              <a:buClr>
                <a:schemeClr val="accent5">
                  <a:lumMod val="50000"/>
                </a:schemeClr>
              </a:buClr>
              <a:buSzPct val="110000"/>
            </a:pPr>
            <a:r>
              <a:rPr lang="el-GR" dirty="0">
                <a:solidFill>
                  <a:schemeClr val="bg1">
                    <a:lumMod val="65000"/>
                  </a:schemeClr>
                </a:solidFill>
                <a:latin typeface="Meta Pro Cond Medium" panose="02000606030000020004" pitchFamily="2" charset="0"/>
              </a:rPr>
              <a:t>Θα συμβάλει στη μείωση κόστους μεταφοράς των εμπορευμάτων και των προϊόντων στο συνολικό οδικό δίκτυο της Κρήτης</a:t>
            </a:r>
          </a:p>
        </p:txBody>
      </p:sp>
      <p:sp>
        <p:nvSpPr>
          <p:cNvPr id="11" name="Rectangle 10"/>
          <p:cNvSpPr/>
          <p:nvPr/>
        </p:nvSpPr>
        <p:spPr>
          <a:xfrm>
            <a:off x="4116706" y="1276349"/>
            <a:ext cx="45719" cy="4181475"/>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pic>
        <p:nvPicPr>
          <p:cNvPr id="13" name="Picture 12" descr="Graphical user interface, text&#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62385" y="6290137"/>
            <a:ext cx="1835915" cy="405303"/>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216" y="2352483"/>
            <a:ext cx="2153034" cy="2153034"/>
          </a:xfrm>
          <a:prstGeom prst="rect">
            <a:avLst/>
          </a:prstGeom>
        </p:spPr>
      </p:pic>
      <p:sp>
        <p:nvSpPr>
          <p:cNvPr id="3" name="Rectangle 2"/>
          <p:cNvSpPr/>
          <p:nvPr/>
        </p:nvSpPr>
        <p:spPr>
          <a:xfrm>
            <a:off x="330200" y="228600"/>
            <a:ext cx="165100" cy="584200"/>
          </a:xfrm>
          <a:prstGeom prst="rect">
            <a:avLst/>
          </a:prstGeom>
          <a:solidFill>
            <a:srgbClr val="575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75D37"/>
              </a:solidFill>
            </a:endParaRPr>
          </a:p>
        </p:txBody>
      </p:sp>
      <p:sp>
        <p:nvSpPr>
          <p:cNvPr id="4" name="TextBox 3"/>
          <p:cNvSpPr txBox="1"/>
          <p:nvPr/>
        </p:nvSpPr>
        <p:spPr>
          <a:xfrm>
            <a:off x="495300" y="228600"/>
            <a:ext cx="2747868" cy="400110"/>
          </a:xfrm>
          <a:prstGeom prst="rect">
            <a:avLst/>
          </a:prstGeom>
          <a:noFill/>
        </p:spPr>
        <p:txBody>
          <a:bodyPr wrap="none" rtlCol="0">
            <a:spAutoFit/>
          </a:bodyPr>
          <a:lstStyle/>
          <a:p>
            <a:r>
              <a:rPr lang="el-GR" sz="2000" dirty="0">
                <a:solidFill>
                  <a:schemeClr val="tx1">
                    <a:lumMod val="85000"/>
                    <a:lumOff val="15000"/>
                  </a:schemeClr>
                </a:solidFill>
                <a:latin typeface="Meta Pro Cond Black" panose="02000A06040000020004" pitchFamily="2" charset="0"/>
              </a:rPr>
              <a:t>4. ΤΟΥΡΙΣΤΙΚΗ ΑΝΑΠΤΥΞΗ</a:t>
            </a:r>
          </a:p>
        </p:txBody>
      </p:sp>
      <p:sp>
        <p:nvSpPr>
          <p:cNvPr id="11" name="Rectangle 10"/>
          <p:cNvSpPr/>
          <p:nvPr/>
        </p:nvSpPr>
        <p:spPr>
          <a:xfrm>
            <a:off x="4116706" y="1276349"/>
            <a:ext cx="45719" cy="4181475"/>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16" name="TextBox 15"/>
          <p:cNvSpPr txBox="1"/>
          <p:nvPr/>
        </p:nvSpPr>
        <p:spPr>
          <a:xfrm>
            <a:off x="4853815" y="2819275"/>
            <a:ext cx="5772150" cy="1095621"/>
          </a:xfrm>
          <a:prstGeom prst="rect">
            <a:avLst/>
          </a:prstGeom>
          <a:noFill/>
        </p:spPr>
        <p:txBody>
          <a:bodyPr wrap="square" rtlCol="0">
            <a:spAutoFit/>
          </a:bodyPr>
          <a:lstStyle/>
          <a:p>
            <a:pPr marL="57150" lvl="1" algn="just">
              <a:lnSpc>
                <a:spcPct val="125000"/>
              </a:lnSpc>
              <a:spcAft>
                <a:spcPts val="600"/>
              </a:spcAft>
              <a:buClr>
                <a:schemeClr val="accent5">
                  <a:lumMod val="50000"/>
                </a:schemeClr>
              </a:buClr>
              <a:buSzPct val="110000"/>
            </a:pPr>
            <a:r>
              <a:rPr lang="el-GR" dirty="0">
                <a:solidFill>
                  <a:schemeClr val="bg1">
                    <a:lumMod val="65000"/>
                  </a:schemeClr>
                </a:solidFill>
                <a:latin typeface="Meta Pro Cond Medium" panose="02000606030000020004" pitchFamily="2" charset="0"/>
              </a:rPr>
              <a:t>Θα συμβάλει στην ανοδική πορεία της ανάπτυξης της Κρήτης μέσω της αυξημένης κινητικότητας και δυνατοτήτων αξιόπιστης προσπέλασης των τουριστικών και οικονομικών πόλων</a:t>
            </a:r>
          </a:p>
        </p:txBody>
      </p:sp>
      <p:pic>
        <p:nvPicPr>
          <p:cNvPr id="13" name="Picture 12" descr="Graphical user interface, text&#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62385" y="6290137"/>
            <a:ext cx="1835915" cy="405303"/>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Icon&#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216" y="2352484"/>
            <a:ext cx="2153033" cy="2153033"/>
          </a:xfrm>
          <a:prstGeom prst="rect">
            <a:avLst/>
          </a:prstGeom>
        </p:spPr>
      </p:pic>
      <p:sp>
        <p:nvSpPr>
          <p:cNvPr id="3" name="Rectangle 2"/>
          <p:cNvSpPr/>
          <p:nvPr/>
        </p:nvSpPr>
        <p:spPr>
          <a:xfrm>
            <a:off x="330200" y="228600"/>
            <a:ext cx="165100" cy="584200"/>
          </a:xfrm>
          <a:prstGeom prst="rect">
            <a:avLst/>
          </a:prstGeom>
          <a:solidFill>
            <a:srgbClr val="575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75D37"/>
              </a:solidFill>
            </a:endParaRPr>
          </a:p>
        </p:txBody>
      </p:sp>
      <p:sp>
        <p:nvSpPr>
          <p:cNvPr id="4" name="TextBox 3"/>
          <p:cNvSpPr txBox="1"/>
          <p:nvPr/>
        </p:nvSpPr>
        <p:spPr>
          <a:xfrm>
            <a:off x="495300" y="228600"/>
            <a:ext cx="3655103" cy="400110"/>
          </a:xfrm>
          <a:prstGeom prst="rect">
            <a:avLst/>
          </a:prstGeom>
          <a:noFill/>
        </p:spPr>
        <p:txBody>
          <a:bodyPr wrap="none" rtlCol="0">
            <a:spAutoFit/>
          </a:bodyPr>
          <a:lstStyle/>
          <a:p>
            <a:r>
              <a:rPr lang="el-GR" sz="2000" dirty="0">
                <a:solidFill>
                  <a:schemeClr val="tx1">
                    <a:lumMod val="85000"/>
                    <a:lumOff val="15000"/>
                  </a:schemeClr>
                </a:solidFill>
                <a:latin typeface="Meta Pro Cond Black" panose="02000A06040000020004" pitchFamily="2" charset="0"/>
              </a:rPr>
              <a:t>5. ΑΥΞΗΣΗ ΘΕΣΕΩΝ ΕΡΓΑΣΙΑΣ</a:t>
            </a:r>
          </a:p>
        </p:txBody>
      </p:sp>
      <p:sp>
        <p:nvSpPr>
          <p:cNvPr id="8" name="TextBox 7"/>
          <p:cNvSpPr txBox="1"/>
          <p:nvPr/>
        </p:nvSpPr>
        <p:spPr>
          <a:xfrm>
            <a:off x="4747834" y="2496469"/>
            <a:ext cx="5726431" cy="1865062"/>
          </a:xfrm>
          <a:prstGeom prst="rect">
            <a:avLst/>
          </a:prstGeom>
          <a:noFill/>
        </p:spPr>
        <p:txBody>
          <a:bodyPr wrap="square" rtlCol="0">
            <a:spAutoFit/>
          </a:bodyPr>
          <a:lstStyle/>
          <a:p>
            <a:pPr marL="57150" lvl="1" algn="just">
              <a:lnSpc>
                <a:spcPct val="125000"/>
              </a:lnSpc>
              <a:spcAft>
                <a:spcPts val="600"/>
              </a:spcAft>
              <a:buClr>
                <a:schemeClr val="accent5">
                  <a:lumMod val="50000"/>
                </a:schemeClr>
              </a:buClr>
              <a:buSzPct val="110000"/>
            </a:pPr>
            <a:r>
              <a:rPr lang="el-GR" dirty="0">
                <a:solidFill>
                  <a:schemeClr val="bg1">
                    <a:lumMod val="65000"/>
                  </a:schemeClr>
                </a:solidFill>
                <a:latin typeface="Meta Pro Cond Medium" panose="02000606030000020004" pitchFamily="2" charset="0"/>
              </a:rPr>
              <a:t>Θα ενισχύσει σημαντικά την απασχόληση με τη δημιουργία 90.000 έως 130.000 νέων θέσεων εργασίας, σε όλο το φάσμα της οικονομίας, κατά τη φάση κατασκευής και μετά από την ολοκλήρωση του έργου και για χρονικό ορίζοντα έως 30 έτη</a:t>
            </a:r>
          </a:p>
          <a:p>
            <a:pPr marL="57150" lvl="1" algn="just">
              <a:lnSpc>
                <a:spcPct val="125000"/>
              </a:lnSpc>
              <a:spcAft>
                <a:spcPts val="600"/>
              </a:spcAft>
              <a:buClr>
                <a:schemeClr val="accent5">
                  <a:lumMod val="50000"/>
                </a:schemeClr>
              </a:buClr>
              <a:buSzPct val="110000"/>
            </a:pPr>
            <a:endParaRPr lang="el-GR" dirty="0">
              <a:solidFill>
                <a:schemeClr val="bg1">
                  <a:lumMod val="65000"/>
                </a:schemeClr>
              </a:solidFill>
              <a:latin typeface="Meta Pro Cond Medium" panose="02000606030000020004" pitchFamily="2" charset="0"/>
            </a:endParaRPr>
          </a:p>
        </p:txBody>
      </p:sp>
      <p:pic>
        <p:nvPicPr>
          <p:cNvPr id="13" name="Picture 12" descr="Graphical user interface, text&#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62385" y="6290137"/>
            <a:ext cx="1835915" cy="405303"/>
          </a:xfrm>
          <a:prstGeom prst="rect">
            <a:avLst/>
          </a:prstGeom>
        </p:spPr>
      </p:pic>
      <p:sp>
        <p:nvSpPr>
          <p:cNvPr id="7" name="Rectangle 6"/>
          <p:cNvSpPr/>
          <p:nvPr/>
        </p:nvSpPr>
        <p:spPr>
          <a:xfrm>
            <a:off x="4116706" y="1276349"/>
            <a:ext cx="45719" cy="4181475"/>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0200" y="228600"/>
            <a:ext cx="165100" cy="584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95300" y="381913"/>
            <a:ext cx="3369833" cy="430887"/>
          </a:xfrm>
          <a:prstGeom prst="rect">
            <a:avLst/>
          </a:prstGeom>
          <a:noFill/>
        </p:spPr>
        <p:txBody>
          <a:bodyPr wrap="none" rtlCol="0">
            <a:spAutoFit/>
          </a:bodyPr>
          <a:lstStyle/>
          <a:p>
            <a:r>
              <a:rPr lang="el-GR" sz="2000" dirty="0">
                <a:solidFill>
                  <a:schemeClr val="tx1">
                    <a:lumMod val="85000"/>
                    <a:lumOff val="15000"/>
                  </a:schemeClr>
                </a:solidFill>
                <a:latin typeface="Meta Pro Cond Black" panose="02000A06040000020004" pitchFamily="2" charset="0"/>
              </a:rPr>
              <a:t>Η σημασία του ΒΟΑΚ στη </a:t>
            </a:r>
            <a:r>
              <a:rPr lang="el-GR" sz="2200" dirty="0">
                <a:solidFill>
                  <a:schemeClr val="tx1">
                    <a:lumMod val="85000"/>
                    <a:lumOff val="15000"/>
                  </a:schemeClr>
                </a:solidFill>
                <a:latin typeface="Meta Pro Cond Black" panose="02000A06040000020004" pitchFamily="2" charset="0"/>
              </a:rPr>
              <a:t>Κρήτη</a:t>
            </a:r>
          </a:p>
        </p:txBody>
      </p:sp>
      <p:pic>
        <p:nvPicPr>
          <p:cNvPr id="7" name="Picture 6" descr="Graphical user interface, text&#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62385" y="6290137"/>
            <a:ext cx="1835915" cy="405303"/>
          </a:xfrm>
          <a:prstGeom prst="rect">
            <a:avLst/>
          </a:prstGeom>
        </p:spPr>
      </p:pic>
      <p:pic>
        <p:nvPicPr>
          <p:cNvPr id="9" name="Picture 8" descr="A picture containing icon&#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615" y="992880"/>
            <a:ext cx="13009229" cy="4791576"/>
          </a:xfrm>
          <a:prstGeom prst="rect">
            <a:avLst/>
          </a:prstGeom>
        </p:spPr>
      </p:pic>
      <p:pic>
        <p:nvPicPr>
          <p:cNvPr id="11" name="Picture 10" descr="Icon&#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8596" y="3360819"/>
            <a:ext cx="908286" cy="908286"/>
          </a:xfrm>
          <a:prstGeom prst="rect">
            <a:avLst/>
          </a:prstGeom>
        </p:spPr>
      </p:pic>
      <p:pic>
        <p:nvPicPr>
          <p:cNvPr id="13" name="Picture 12" descr="Icon&#10;&#10;Description automatically generate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37317" y="1231428"/>
            <a:ext cx="910845" cy="908286"/>
          </a:xfrm>
          <a:prstGeom prst="rect">
            <a:avLst/>
          </a:prstGeom>
        </p:spPr>
      </p:pic>
      <p:pic>
        <p:nvPicPr>
          <p:cNvPr id="15" name="Picture 14" descr="Icon&#10;&#10;Description automatically generated"/>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88377" y="1231428"/>
            <a:ext cx="908286" cy="908286"/>
          </a:xfrm>
          <a:prstGeom prst="rect">
            <a:avLst/>
          </a:prstGeom>
        </p:spPr>
      </p:pic>
      <p:pic>
        <p:nvPicPr>
          <p:cNvPr id="17" name="Picture 16" descr="Icon&#10;&#10;Description automatically generated"/>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87098" y="3360819"/>
            <a:ext cx="910845" cy="908286"/>
          </a:xfrm>
          <a:prstGeom prst="rect">
            <a:avLst/>
          </a:prstGeom>
        </p:spPr>
      </p:pic>
      <p:sp>
        <p:nvSpPr>
          <p:cNvPr id="18" name="TextBox 17"/>
          <p:cNvSpPr txBox="1"/>
          <p:nvPr/>
        </p:nvSpPr>
        <p:spPr>
          <a:xfrm>
            <a:off x="2313412" y="2299171"/>
            <a:ext cx="2558654" cy="646331"/>
          </a:xfrm>
          <a:prstGeom prst="rect">
            <a:avLst/>
          </a:prstGeom>
          <a:noFill/>
        </p:spPr>
        <p:txBody>
          <a:bodyPr wrap="square" rtlCol="0">
            <a:spAutoFit/>
          </a:bodyPr>
          <a:lstStyle/>
          <a:p>
            <a:r>
              <a:rPr lang="el-GR" dirty="0">
                <a:solidFill>
                  <a:srgbClr val="002060"/>
                </a:solidFill>
                <a:latin typeface="Meta Pro Cond Medium" panose="02000606030000020004" pitchFamily="2" charset="0"/>
              </a:rPr>
              <a:t>Συνδέει τις κύριες πύλες </a:t>
            </a:r>
          </a:p>
          <a:p>
            <a:r>
              <a:rPr lang="el-GR" dirty="0">
                <a:solidFill>
                  <a:srgbClr val="002060"/>
                </a:solidFill>
                <a:latin typeface="Meta Pro Cond Medium" panose="02000606030000020004" pitchFamily="2" charset="0"/>
              </a:rPr>
              <a:t>εισόδου/εξόδου</a:t>
            </a:r>
            <a:r>
              <a:rPr lang="en-US" dirty="0">
                <a:solidFill>
                  <a:srgbClr val="002060"/>
                </a:solidFill>
                <a:latin typeface="Meta Pro Cond Medium" panose="02000606030000020004" pitchFamily="2" charset="0"/>
              </a:rPr>
              <a:t> </a:t>
            </a:r>
            <a:r>
              <a:rPr lang="el-GR" dirty="0">
                <a:solidFill>
                  <a:srgbClr val="002060"/>
                </a:solidFill>
                <a:latin typeface="Meta Pro Cond Medium" panose="02000606030000020004" pitchFamily="2" charset="0"/>
              </a:rPr>
              <a:t>του νησιού</a:t>
            </a:r>
          </a:p>
        </p:txBody>
      </p:sp>
      <p:sp>
        <p:nvSpPr>
          <p:cNvPr id="21" name="TextBox 20"/>
          <p:cNvSpPr txBox="1"/>
          <p:nvPr/>
        </p:nvSpPr>
        <p:spPr>
          <a:xfrm>
            <a:off x="1948491" y="4375269"/>
            <a:ext cx="3288496" cy="646331"/>
          </a:xfrm>
          <a:prstGeom prst="rect">
            <a:avLst/>
          </a:prstGeom>
          <a:noFill/>
        </p:spPr>
        <p:txBody>
          <a:bodyPr wrap="square" rtlCol="0">
            <a:spAutoFit/>
          </a:bodyPr>
          <a:lstStyle/>
          <a:p>
            <a:r>
              <a:rPr lang="el-GR" dirty="0">
                <a:solidFill>
                  <a:srgbClr val="002060"/>
                </a:solidFill>
                <a:latin typeface="Meta Pro Cond Medium" panose="02000606030000020004" pitchFamily="2" charset="0"/>
              </a:rPr>
              <a:t>Συγκεντρώνει το μεγαλύτερο μέρος</a:t>
            </a:r>
          </a:p>
          <a:p>
            <a:r>
              <a:rPr lang="el-GR" dirty="0">
                <a:solidFill>
                  <a:srgbClr val="002060"/>
                </a:solidFill>
                <a:latin typeface="Meta Pro Cond Medium" panose="02000606030000020004" pitchFamily="2" charset="0"/>
              </a:rPr>
              <a:t>του κυκλοφοριακού φόρτου</a:t>
            </a:r>
          </a:p>
        </p:txBody>
      </p:sp>
      <p:sp>
        <p:nvSpPr>
          <p:cNvPr id="22" name="TextBox 21"/>
          <p:cNvSpPr txBox="1"/>
          <p:nvPr/>
        </p:nvSpPr>
        <p:spPr>
          <a:xfrm>
            <a:off x="6203675" y="2277960"/>
            <a:ext cx="4277690" cy="646331"/>
          </a:xfrm>
          <a:prstGeom prst="rect">
            <a:avLst/>
          </a:prstGeom>
          <a:noFill/>
        </p:spPr>
        <p:txBody>
          <a:bodyPr wrap="square" rtlCol="0">
            <a:spAutoFit/>
          </a:bodyPr>
          <a:lstStyle/>
          <a:p>
            <a:r>
              <a:rPr lang="el-GR" dirty="0">
                <a:solidFill>
                  <a:srgbClr val="002060"/>
                </a:solidFill>
                <a:latin typeface="Meta Pro Cond Medium" panose="02000606030000020004" pitchFamily="2" charset="0"/>
              </a:rPr>
              <a:t>Γύρω από τον ΒΟΑΚ συγκεντρώνεται περίπου το 80% της τουριστικής δραστηριότητας</a:t>
            </a:r>
          </a:p>
        </p:txBody>
      </p:sp>
      <p:sp>
        <p:nvSpPr>
          <p:cNvPr id="23" name="TextBox 22"/>
          <p:cNvSpPr txBox="1"/>
          <p:nvPr/>
        </p:nvSpPr>
        <p:spPr>
          <a:xfrm>
            <a:off x="6766190" y="4375269"/>
            <a:ext cx="3152660" cy="646331"/>
          </a:xfrm>
          <a:prstGeom prst="rect">
            <a:avLst/>
          </a:prstGeom>
          <a:noFill/>
        </p:spPr>
        <p:txBody>
          <a:bodyPr wrap="square" rtlCol="0">
            <a:spAutoFit/>
          </a:bodyPr>
          <a:lstStyle/>
          <a:p>
            <a:r>
              <a:rPr lang="el-GR" dirty="0">
                <a:solidFill>
                  <a:srgbClr val="002060"/>
                </a:solidFill>
                <a:latin typeface="Meta Pro Cond Medium" panose="02000606030000020004" pitchFamily="2" charset="0"/>
              </a:rPr>
              <a:t>Εξυπηρετεί το μεγαλύτερο κομμάτι</a:t>
            </a:r>
          </a:p>
          <a:p>
            <a:r>
              <a:rPr lang="el-GR" dirty="0">
                <a:solidFill>
                  <a:srgbClr val="002060"/>
                </a:solidFill>
                <a:latin typeface="Meta Pro Cond Medium" panose="02000606030000020004" pitchFamily="2" charset="0"/>
              </a:rPr>
              <a:t>του πληθυσμού</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10" presetClass="entr" presetSubtype="0" fill="hold" grpId="0" nodeType="withEffect">
                                  <p:stCondLst>
                                    <p:cond delay="20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20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grpId="0" nodeType="withEffect">
                                  <p:stCondLst>
                                    <p:cond delay="20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P spid="22" grpId="0"/>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0833" y="2069500"/>
            <a:ext cx="2481167" cy="2453579"/>
          </a:xfrm>
          <a:prstGeom prst="rect">
            <a:avLst/>
          </a:prstGeom>
        </p:spPr>
      </p:pic>
      <p:sp>
        <p:nvSpPr>
          <p:cNvPr id="3" name="Rectangle 2"/>
          <p:cNvSpPr/>
          <p:nvPr/>
        </p:nvSpPr>
        <p:spPr>
          <a:xfrm>
            <a:off x="330200" y="228600"/>
            <a:ext cx="165100" cy="584200"/>
          </a:xfrm>
          <a:prstGeom prst="rect">
            <a:avLst/>
          </a:prstGeom>
          <a:solidFill>
            <a:srgbClr val="575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75D37"/>
              </a:solidFill>
            </a:endParaRPr>
          </a:p>
        </p:txBody>
      </p:sp>
      <p:sp>
        <p:nvSpPr>
          <p:cNvPr id="4" name="TextBox 3"/>
          <p:cNvSpPr txBox="1"/>
          <p:nvPr/>
        </p:nvSpPr>
        <p:spPr>
          <a:xfrm>
            <a:off x="495300" y="228600"/>
            <a:ext cx="2981907" cy="400110"/>
          </a:xfrm>
          <a:prstGeom prst="rect">
            <a:avLst/>
          </a:prstGeom>
          <a:noFill/>
        </p:spPr>
        <p:txBody>
          <a:bodyPr wrap="none" rtlCol="0">
            <a:spAutoFit/>
          </a:bodyPr>
          <a:lstStyle/>
          <a:p>
            <a:r>
              <a:rPr lang="el-GR" sz="2000" dirty="0">
                <a:solidFill>
                  <a:schemeClr val="tx1">
                    <a:lumMod val="85000"/>
                    <a:lumOff val="15000"/>
                  </a:schemeClr>
                </a:solidFill>
                <a:latin typeface="Meta Pro Cond Black" panose="02000A06040000020004" pitchFamily="2" charset="0"/>
              </a:rPr>
              <a:t>6. ΠΕΡΙΒΑΛΛΟΝΤΙΚΑ ΟΦΕΛΗ</a:t>
            </a:r>
          </a:p>
        </p:txBody>
      </p:sp>
      <p:sp>
        <p:nvSpPr>
          <p:cNvPr id="11" name="Rectangle 10"/>
          <p:cNvSpPr/>
          <p:nvPr/>
        </p:nvSpPr>
        <p:spPr>
          <a:xfrm>
            <a:off x="4116706" y="1276349"/>
            <a:ext cx="45719" cy="4181475"/>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15" name="TextBox 14"/>
          <p:cNvSpPr txBox="1"/>
          <p:nvPr/>
        </p:nvSpPr>
        <p:spPr>
          <a:xfrm>
            <a:off x="4761827" y="3695700"/>
            <a:ext cx="5772150" cy="1095621"/>
          </a:xfrm>
          <a:prstGeom prst="rect">
            <a:avLst/>
          </a:prstGeom>
          <a:noFill/>
        </p:spPr>
        <p:txBody>
          <a:bodyPr wrap="square" rtlCol="0">
            <a:spAutoFit/>
          </a:bodyPr>
          <a:lstStyle/>
          <a:p>
            <a:pPr marL="57150" lvl="1" algn="just">
              <a:lnSpc>
                <a:spcPct val="125000"/>
              </a:lnSpc>
              <a:spcAft>
                <a:spcPts val="600"/>
              </a:spcAft>
              <a:buClr>
                <a:schemeClr val="accent5">
                  <a:lumMod val="50000"/>
                </a:schemeClr>
              </a:buClr>
              <a:buSzPct val="110000"/>
            </a:pPr>
            <a:r>
              <a:rPr lang="el-GR" dirty="0">
                <a:solidFill>
                  <a:schemeClr val="bg1">
                    <a:lumMod val="65000"/>
                  </a:schemeClr>
                </a:solidFill>
                <a:latin typeface="Meta Pro Cond Medium" panose="02000606030000020004" pitchFamily="2" charset="0"/>
              </a:rPr>
              <a:t>Θα εξασφαλίσει ικανοποιητικά εκτιμώμενα επίπεδα θορύβου εκτός κατοικημένων περιοχών με παράλληλη ελάφρυνση και μείωση θορύβου σε αστικά κέντρα</a:t>
            </a:r>
          </a:p>
        </p:txBody>
      </p:sp>
      <p:sp>
        <p:nvSpPr>
          <p:cNvPr id="16" name="TextBox 15"/>
          <p:cNvSpPr txBox="1"/>
          <p:nvPr/>
        </p:nvSpPr>
        <p:spPr>
          <a:xfrm>
            <a:off x="4761827" y="1845927"/>
            <a:ext cx="5772150" cy="1095621"/>
          </a:xfrm>
          <a:prstGeom prst="rect">
            <a:avLst/>
          </a:prstGeom>
          <a:noFill/>
        </p:spPr>
        <p:txBody>
          <a:bodyPr wrap="square" rtlCol="0">
            <a:spAutoFit/>
          </a:bodyPr>
          <a:lstStyle/>
          <a:p>
            <a:pPr marL="57150" lvl="1" algn="just">
              <a:lnSpc>
                <a:spcPct val="125000"/>
              </a:lnSpc>
              <a:spcAft>
                <a:spcPts val="600"/>
              </a:spcAft>
              <a:buClr>
                <a:schemeClr val="accent5">
                  <a:lumMod val="50000"/>
                </a:schemeClr>
              </a:buClr>
              <a:buSzPct val="110000"/>
            </a:pPr>
            <a:r>
              <a:rPr lang="el-GR" dirty="0">
                <a:solidFill>
                  <a:schemeClr val="bg1">
                    <a:lumMod val="65000"/>
                  </a:schemeClr>
                </a:solidFill>
                <a:latin typeface="Meta Pro Cond Medium" panose="02000606030000020004" pitchFamily="2" charset="0"/>
              </a:rPr>
              <a:t>Θα εξασφαλίσει μείωση ατμοσφαιρικής ρύπανσης, κυρίως, των εκπεμπόμενων αερίων ρύπων ανά όχημα λόγω καλύτερων συνθηκών κυκλοφορίας και σταθερότερων μέσων ταχυτήτων</a:t>
            </a:r>
          </a:p>
        </p:txBody>
      </p:sp>
      <p:pic>
        <p:nvPicPr>
          <p:cNvPr id="13" name="Picture 12" descr="Graphical user interface, text&#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62385" y="6290137"/>
            <a:ext cx="1835915" cy="405303"/>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40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10951" t="4974" r="10951"/>
          <a:stretch>
            <a:fillRect/>
          </a:stretch>
        </p:blipFill>
        <p:spPr>
          <a:xfrm>
            <a:off x="-1" y="0"/>
            <a:ext cx="12192001"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0200" y="228600"/>
            <a:ext cx="165100" cy="584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95300" y="381913"/>
            <a:ext cx="7460825" cy="677108"/>
          </a:xfrm>
          <a:prstGeom prst="rect">
            <a:avLst/>
          </a:prstGeom>
          <a:noFill/>
        </p:spPr>
        <p:txBody>
          <a:bodyPr wrap="none" rtlCol="0">
            <a:spAutoFit/>
          </a:bodyPr>
          <a:lstStyle/>
          <a:p>
            <a:r>
              <a:rPr lang="el-GR" sz="2000" dirty="0">
                <a:solidFill>
                  <a:schemeClr val="tx1">
                    <a:lumMod val="85000"/>
                    <a:lumOff val="15000"/>
                  </a:schemeClr>
                </a:solidFill>
                <a:latin typeface="Meta Pro Cond Black" panose="02000A06040000020004" pitchFamily="2" charset="0"/>
              </a:rPr>
              <a:t>Η θέση του Νέου Αυτοκινητοδρόμου Κρήτης στο Ελληνικό Περιβάλλον</a:t>
            </a:r>
            <a:endParaRPr lang="en-US" sz="2000" dirty="0">
              <a:solidFill>
                <a:schemeClr val="tx1">
                  <a:lumMod val="85000"/>
                  <a:lumOff val="15000"/>
                </a:schemeClr>
              </a:solidFill>
              <a:latin typeface="Meta Pro Cond Black" panose="02000A06040000020004" pitchFamily="2" charset="0"/>
            </a:endParaRPr>
          </a:p>
          <a:p>
            <a:r>
              <a:rPr lang="el-GR" dirty="0">
                <a:solidFill>
                  <a:schemeClr val="tx1">
                    <a:lumMod val="85000"/>
                    <a:lumOff val="15000"/>
                  </a:schemeClr>
                </a:solidFill>
                <a:latin typeface="Meta Pro Cond Black" panose="02000A06040000020004" pitchFamily="2" charset="0"/>
              </a:rPr>
              <a:t>Μεγάλο συγκοινωνιακό πλεονέκτημα έναντι της υπόλοιπης χώρας</a:t>
            </a:r>
          </a:p>
        </p:txBody>
      </p:sp>
      <p:pic>
        <p:nvPicPr>
          <p:cNvPr id="7" name="Picture 6" descr="Graphical user interface, text&#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62385" y="6290137"/>
            <a:ext cx="1835915" cy="405303"/>
          </a:xfrm>
          <a:prstGeom prst="rect">
            <a:avLst/>
          </a:prstGeom>
        </p:spPr>
      </p:pic>
      <p:pic>
        <p:nvPicPr>
          <p:cNvPr id="3" name="Picture 2" descr="A picture containing text, gear&#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9" y="5719996"/>
            <a:ext cx="6872005" cy="1017434"/>
          </a:xfrm>
          <a:prstGeom prst="rect">
            <a:avLst/>
          </a:prstGeom>
        </p:spPr>
      </p:pic>
      <p:grpSp>
        <p:nvGrpSpPr>
          <p:cNvPr id="14" name="Group 13"/>
          <p:cNvGrpSpPr/>
          <p:nvPr/>
        </p:nvGrpSpPr>
        <p:grpSpPr>
          <a:xfrm>
            <a:off x="1249189" y="1200744"/>
            <a:ext cx="3019361" cy="4420821"/>
            <a:chOff x="1993312" y="651552"/>
            <a:chExt cx="3019361" cy="4420822"/>
          </a:xfrm>
        </p:grpSpPr>
        <p:pic>
          <p:nvPicPr>
            <p:cNvPr id="8" name="Picture 7" descr="A picture containing shape&#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37667" y="651552"/>
              <a:ext cx="2875006" cy="4420822"/>
            </a:xfrm>
            <a:prstGeom prst="rect">
              <a:avLst/>
            </a:prstGeom>
          </p:spPr>
        </p:pic>
        <p:sp>
          <p:nvSpPr>
            <p:cNvPr id="10" name="TextBox 9"/>
            <p:cNvSpPr txBox="1"/>
            <p:nvPr/>
          </p:nvSpPr>
          <p:spPr>
            <a:xfrm>
              <a:off x="3052964" y="1221146"/>
              <a:ext cx="955711" cy="477054"/>
            </a:xfrm>
            <a:prstGeom prst="rect">
              <a:avLst/>
            </a:prstGeom>
            <a:noFill/>
          </p:spPr>
          <p:txBody>
            <a:bodyPr wrap="none" rtlCol="0">
              <a:spAutoFit/>
            </a:bodyPr>
            <a:lstStyle/>
            <a:p>
              <a:r>
                <a:rPr lang="el-GR" sz="2500" dirty="0">
                  <a:solidFill>
                    <a:schemeClr val="bg1">
                      <a:lumMod val="65000"/>
                    </a:schemeClr>
                  </a:solidFill>
                  <a:latin typeface="Meta Pro Cond Black" panose="02000A06040000020004" pitchFamily="2" charset="0"/>
                </a:rPr>
                <a:t>Κρήτη</a:t>
              </a:r>
              <a:endParaRPr lang="en-US" sz="2500" dirty="0">
                <a:solidFill>
                  <a:schemeClr val="bg1">
                    <a:lumMod val="65000"/>
                  </a:schemeClr>
                </a:solidFill>
                <a:latin typeface="Meta Pro Cond Black" panose="02000A06040000020004" pitchFamily="2" charset="0"/>
              </a:endParaRPr>
            </a:p>
          </p:txBody>
        </p:sp>
        <p:sp>
          <p:nvSpPr>
            <p:cNvPr id="12" name="TextBox 11"/>
            <p:cNvSpPr txBox="1"/>
            <p:nvPr/>
          </p:nvSpPr>
          <p:spPr>
            <a:xfrm>
              <a:off x="2202334" y="1970780"/>
              <a:ext cx="2656973" cy="984885"/>
            </a:xfrm>
            <a:prstGeom prst="rect">
              <a:avLst/>
            </a:prstGeom>
            <a:noFill/>
          </p:spPr>
          <p:txBody>
            <a:bodyPr wrap="square" rtlCol="0">
              <a:spAutoFit/>
            </a:bodyPr>
            <a:lstStyle/>
            <a:p>
              <a:pPr algn="ctr"/>
              <a:r>
                <a:rPr lang="en-US" sz="3000" b="1" dirty="0">
                  <a:solidFill>
                    <a:srgbClr val="002060"/>
                  </a:solidFill>
                  <a:latin typeface="Arial Black" panose="020B0A04020102020204" pitchFamily="34" charset="0"/>
                </a:rPr>
                <a:t>4</a:t>
              </a:r>
              <a:r>
                <a:rPr lang="el-GR" sz="3000" b="1" dirty="0">
                  <a:solidFill>
                    <a:srgbClr val="002060"/>
                  </a:solidFill>
                  <a:latin typeface="Arial Black" panose="020B0A04020102020204" pitchFamily="34" charset="0"/>
                </a:rPr>
                <a:t>0</a:t>
              </a:r>
              <a:r>
                <a:rPr lang="el-GR" sz="1400" dirty="0">
                  <a:solidFill>
                    <a:srgbClr val="002060"/>
                  </a:solidFill>
                  <a:latin typeface="Meta Pro Cond Medium" panose="02000606030000020004" pitchFamily="2" charset="0"/>
                </a:rPr>
                <a:t>χλμ. </a:t>
              </a:r>
              <a:endParaRPr lang="en-US" sz="1400" dirty="0">
                <a:solidFill>
                  <a:srgbClr val="002060"/>
                </a:solidFill>
                <a:latin typeface="Meta Pro Cond Medium" panose="02000606030000020004" pitchFamily="2" charset="0"/>
              </a:endParaRPr>
            </a:p>
            <a:p>
              <a:pPr algn="ctr"/>
              <a:r>
                <a:rPr lang="el-GR" sz="1400" dirty="0">
                  <a:solidFill>
                    <a:srgbClr val="002060"/>
                  </a:solidFill>
                  <a:latin typeface="Meta Pro Cond Medium" panose="02000606030000020004" pitchFamily="2" charset="0"/>
                </a:rPr>
                <a:t>αυτοκινητοδρόμου</a:t>
              </a:r>
            </a:p>
            <a:p>
              <a:pPr algn="ctr"/>
              <a:r>
                <a:rPr lang="el-GR" sz="1400" dirty="0">
                  <a:solidFill>
                    <a:srgbClr val="002060"/>
                  </a:solidFill>
                  <a:latin typeface="Meta Pro Cond Medium" panose="02000606030000020004" pitchFamily="2" charset="0"/>
                </a:rPr>
                <a:t>ανά 100K μόνιμους κατοίκους</a:t>
              </a:r>
            </a:p>
          </p:txBody>
        </p:sp>
        <p:sp>
          <p:nvSpPr>
            <p:cNvPr id="25" name="TextBox 24"/>
            <p:cNvSpPr txBox="1"/>
            <p:nvPr/>
          </p:nvSpPr>
          <p:spPr>
            <a:xfrm>
              <a:off x="1993312" y="2952756"/>
              <a:ext cx="2981325" cy="984885"/>
            </a:xfrm>
            <a:prstGeom prst="rect">
              <a:avLst/>
            </a:prstGeom>
            <a:noFill/>
          </p:spPr>
          <p:txBody>
            <a:bodyPr wrap="square" rtlCol="0">
              <a:spAutoFit/>
            </a:bodyPr>
            <a:lstStyle/>
            <a:p>
              <a:pPr algn="ctr"/>
              <a:r>
                <a:rPr lang="en-US" sz="3000" b="1" dirty="0">
                  <a:solidFill>
                    <a:srgbClr val="002060"/>
                  </a:solidFill>
                  <a:latin typeface="Arial Black" panose="020B0A04020102020204" pitchFamily="34" charset="0"/>
                </a:rPr>
                <a:t>1.2</a:t>
              </a:r>
              <a:r>
                <a:rPr lang="el-GR" sz="1400" dirty="0">
                  <a:solidFill>
                    <a:srgbClr val="002060"/>
                  </a:solidFill>
                  <a:latin typeface="Meta Pro Cond Medium" panose="02000606030000020004" pitchFamily="2" charset="0"/>
                </a:rPr>
                <a:t>χλμ.</a:t>
              </a:r>
              <a:endParaRPr lang="en-US" sz="1400" dirty="0">
                <a:solidFill>
                  <a:srgbClr val="002060"/>
                </a:solidFill>
                <a:latin typeface="Meta Pro Cond Medium" panose="02000606030000020004" pitchFamily="2" charset="0"/>
              </a:endParaRPr>
            </a:p>
            <a:p>
              <a:pPr algn="ctr"/>
              <a:r>
                <a:rPr lang="el-GR" sz="1400" dirty="0">
                  <a:solidFill>
                    <a:srgbClr val="002060"/>
                  </a:solidFill>
                  <a:latin typeface="Meta Pro Cond Medium" panose="02000606030000020004" pitchFamily="2" charset="0"/>
                </a:rPr>
                <a:t> αυτοκινητοδρόμου</a:t>
              </a:r>
              <a:endParaRPr lang="en-US" sz="1400" dirty="0">
                <a:solidFill>
                  <a:srgbClr val="002060"/>
                </a:solidFill>
                <a:latin typeface="Meta Pro Cond Medium" panose="02000606030000020004" pitchFamily="2" charset="0"/>
              </a:endParaRPr>
            </a:p>
            <a:p>
              <a:pPr algn="ctr"/>
              <a:r>
                <a:rPr lang="el-GR" sz="1400" dirty="0">
                  <a:solidFill>
                    <a:srgbClr val="002060"/>
                  </a:solidFill>
                  <a:latin typeface="Meta Pro Cond Medium" panose="02000606030000020004" pitchFamily="2" charset="0"/>
                </a:rPr>
                <a:t>Ανά 1000 ΙΧ</a:t>
              </a:r>
            </a:p>
          </p:txBody>
        </p:sp>
        <p:sp>
          <p:nvSpPr>
            <p:cNvPr id="26" name="TextBox 25"/>
            <p:cNvSpPr txBox="1"/>
            <p:nvPr/>
          </p:nvSpPr>
          <p:spPr>
            <a:xfrm>
              <a:off x="1993312" y="3913340"/>
              <a:ext cx="2981325" cy="984885"/>
            </a:xfrm>
            <a:prstGeom prst="rect">
              <a:avLst/>
            </a:prstGeom>
            <a:noFill/>
          </p:spPr>
          <p:txBody>
            <a:bodyPr wrap="square" rtlCol="0">
              <a:spAutoFit/>
            </a:bodyPr>
            <a:lstStyle/>
            <a:p>
              <a:pPr algn="ctr"/>
              <a:r>
                <a:rPr lang="el-GR" sz="3000" b="1" dirty="0">
                  <a:solidFill>
                    <a:srgbClr val="002060"/>
                  </a:solidFill>
                  <a:latin typeface="Arial Black" panose="020B0A04020102020204" pitchFamily="34" charset="0"/>
                </a:rPr>
                <a:t>3.9</a:t>
              </a:r>
              <a:r>
                <a:rPr lang="el-GR" sz="1400" dirty="0">
                  <a:solidFill>
                    <a:srgbClr val="002060"/>
                  </a:solidFill>
                  <a:latin typeface="Meta Pro Cond Medium" panose="02000606030000020004" pitchFamily="2" charset="0"/>
                </a:rPr>
                <a:t>χλμ.</a:t>
              </a:r>
            </a:p>
            <a:p>
              <a:pPr algn="ctr"/>
              <a:r>
                <a:rPr lang="el-GR" sz="1400" dirty="0">
                  <a:solidFill>
                    <a:srgbClr val="002060"/>
                  </a:solidFill>
                  <a:latin typeface="Meta Pro Cond Medium" panose="02000606030000020004" pitchFamily="2" charset="0"/>
                </a:rPr>
                <a:t>αυτοκινητοδρόμου</a:t>
              </a:r>
            </a:p>
            <a:p>
              <a:pPr algn="ctr"/>
              <a:r>
                <a:rPr lang="el-GR" sz="1400" dirty="0">
                  <a:solidFill>
                    <a:srgbClr val="002060"/>
                  </a:solidFill>
                  <a:latin typeface="Meta Pro Cond Medium" panose="02000606030000020004" pitchFamily="2" charset="0"/>
                </a:rPr>
                <a:t>ανά 100 εκ € ΑΕΠ</a:t>
              </a:r>
            </a:p>
          </p:txBody>
        </p:sp>
      </p:grpSp>
      <p:grpSp>
        <p:nvGrpSpPr>
          <p:cNvPr id="27" name="Group 26"/>
          <p:cNvGrpSpPr/>
          <p:nvPr/>
        </p:nvGrpSpPr>
        <p:grpSpPr>
          <a:xfrm>
            <a:off x="4507581" y="1200744"/>
            <a:ext cx="3459892" cy="4399504"/>
            <a:chOff x="1975400" y="791347"/>
            <a:chExt cx="2999237" cy="4271005"/>
          </a:xfrm>
        </p:grpSpPr>
        <p:pic>
          <p:nvPicPr>
            <p:cNvPr id="28" name="Picture 27" descr="A picture containing shape&#10;&#10;Description automatically generate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75400" y="791347"/>
              <a:ext cx="2777575" cy="4271005"/>
            </a:xfrm>
            <a:prstGeom prst="rect">
              <a:avLst/>
            </a:prstGeom>
          </p:spPr>
        </p:pic>
        <p:sp>
          <p:nvSpPr>
            <p:cNvPr id="29" name="TextBox 28"/>
            <p:cNvSpPr txBox="1"/>
            <p:nvPr/>
          </p:nvSpPr>
          <p:spPr>
            <a:xfrm>
              <a:off x="2938792" y="1031183"/>
              <a:ext cx="1090363" cy="707886"/>
            </a:xfrm>
            <a:prstGeom prst="rect">
              <a:avLst/>
            </a:prstGeom>
            <a:noFill/>
          </p:spPr>
          <p:txBody>
            <a:bodyPr wrap="none" rtlCol="0">
              <a:spAutoFit/>
            </a:bodyPr>
            <a:lstStyle/>
            <a:p>
              <a:r>
                <a:rPr lang="el-GR" sz="1400" dirty="0">
                  <a:solidFill>
                    <a:schemeClr val="bg1">
                      <a:lumMod val="65000"/>
                    </a:schemeClr>
                  </a:solidFill>
                  <a:latin typeface="Meta Pro Cond Black" panose="02000A06040000020004" pitchFamily="2" charset="0"/>
                </a:rPr>
                <a:t>υπόλοιπη</a:t>
              </a:r>
            </a:p>
            <a:p>
              <a:r>
                <a:rPr lang="el-GR" sz="2500" dirty="0">
                  <a:solidFill>
                    <a:schemeClr val="bg1">
                      <a:lumMod val="65000"/>
                    </a:schemeClr>
                  </a:solidFill>
                  <a:latin typeface="Meta Pro Cond Black" panose="02000A06040000020004" pitchFamily="2" charset="0"/>
                </a:rPr>
                <a:t>Ελλάδα</a:t>
              </a:r>
              <a:endParaRPr lang="en-US" sz="2500" dirty="0">
                <a:solidFill>
                  <a:schemeClr val="bg1">
                    <a:lumMod val="65000"/>
                  </a:schemeClr>
                </a:solidFill>
                <a:latin typeface="Meta Pro Cond Black" panose="02000A06040000020004" pitchFamily="2" charset="0"/>
              </a:endParaRPr>
            </a:p>
          </p:txBody>
        </p:sp>
        <p:sp>
          <p:nvSpPr>
            <p:cNvPr id="30" name="TextBox 29"/>
            <p:cNvSpPr txBox="1"/>
            <p:nvPr/>
          </p:nvSpPr>
          <p:spPr>
            <a:xfrm>
              <a:off x="1993312" y="1992172"/>
              <a:ext cx="2981325" cy="952359"/>
            </a:xfrm>
            <a:prstGeom prst="rect">
              <a:avLst/>
            </a:prstGeom>
            <a:noFill/>
          </p:spPr>
          <p:txBody>
            <a:bodyPr wrap="square" rtlCol="0">
              <a:spAutoFit/>
            </a:bodyPr>
            <a:lstStyle/>
            <a:p>
              <a:pPr algn="ctr"/>
              <a:r>
                <a:rPr lang="el-GR" sz="3000" b="1" dirty="0">
                  <a:solidFill>
                    <a:srgbClr val="002060"/>
                  </a:solidFill>
                  <a:latin typeface="Arial Black" panose="020B0A04020102020204" pitchFamily="34" charset="0"/>
                </a:rPr>
                <a:t>22</a:t>
              </a:r>
              <a:r>
                <a:rPr lang="en-US" sz="3000" b="1" dirty="0">
                  <a:solidFill>
                    <a:srgbClr val="002060"/>
                  </a:solidFill>
                  <a:latin typeface="Arial Black" panose="020B0A04020102020204" pitchFamily="34" charset="0"/>
                </a:rPr>
                <a:t>.5</a:t>
              </a:r>
              <a:r>
                <a:rPr lang="el-GR" sz="1400" dirty="0">
                  <a:solidFill>
                    <a:srgbClr val="002060"/>
                  </a:solidFill>
                  <a:latin typeface="Meta Pro Cond Medium" panose="02000606030000020004" pitchFamily="2" charset="0"/>
                </a:rPr>
                <a:t>χλμ.</a:t>
              </a:r>
              <a:endParaRPr lang="en-US" sz="1400" dirty="0">
                <a:solidFill>
                  <a:srgbClr val="002060"/>
                </a:solidFill>
                <a:latin typeface="Meta Pro Cond Medium" panose="02000606030000020004" pitchFamily="2" charset="0"/>
              </a:endParaRPr>
            </a:p>
            <a:p>
              <a:pPr algn="ctr"/>
              <a:r>
                <a:rPr lang="el-GR" sz="1400" dirty="0">
                  <a:solidFill>
                    <a:srgbClr val="002060"/>
                  </a:solidFill>
                  <a:latin typeface="Meta Pro Cond Medium" panose="02000606030000020004" pitchFamily="2" charset="0"/>
                </a:rPr>
                <a:t>αυτοκινητοδρόμου</a:t>
              </a:r>
            </a:p>
            <a:p>
              <a:pPr algn="ctr"/>
              <a:r>
                <a:rPr lang="el-GR" sz="1400" dirty="0">
                  <a:solidFill>
                    <a:srgbClr val="002060"/>
                  </a:solidFill>
                  <a:latin typeface="Meta Pro Cond Medium" panose="02000606030000020004" pitchFamily="2" charset="0"/>
                </a:rPr>
                <a:t>ανά 100K μόνιμους κατοίκους</a:t>
              </a:r>
            </a:p>
          </p:txBody>
        </p:sp>
        <p:sp>
          <p:nvSpPr>
            <p:cNvPr id="31" name="TextBox 30"/>
            <p:cNvSpPr txBox="1"/>
            <p:nvPr/>
          </p:nvSpPr>
          <p:spPr>
            <a:xfrm>
              <a:off x="1993312" y="3006091"/>
              <a:ext cx="2981325" cy="952359"/>
            </a:xfrm>
            <a:prstGeom prst="rect">
              <a:avLst/>
            </a:prstGeom>
            <a:noFill/>
          </p:spPr>
          <p:txBody>
            <a:bodyPr wrap="square" rtlCol="0">
              <a:spAutoFit/>
            </a:bodyPr>
            <a:lstStyle/>
            <a:p>
              <a:pPr algn="ctr"/>
              <a:r>
                <a:rPr lang="en-US" sz="3000" b="1" dirty="0">
                  <a:solidFill>
                    <a:srgbClr val="002060"/>
                  </a:solidFill>
                  <a:latin typeface="Arial Black" panose="020B0A04020102020204" pitchFamily="34" charset="0"/>
                </a:rPr>
                <a:t>0.43</a:t>
              </a:r>
              <a:r>
                <a:rPr lang="el-GR" sz="1400" dirty="0">
                  <a:solidFill>
                    <a:srgbClr val="002060"/>
                  </a:solidFill>
                  <a:latin typeface="Meta Pro Cond Medium" panose="02000606030000020004" pitchFamily="2" charset="0"/>
                </a:rPr>
                <a:t>χλμ.</a:t>
              </a:r>
              <a:r>
                <a:rPr lang="el-GR" sz="1400" dirty="0">
                  <a:solidFill>
                    <a:srgbClr val="FF0000"/>
                  </a:solidFill>
                  <a:latin typeface="Meta Pro Cond Medium" panose="02000606030000020004" pitchFamily="2" charset="0"/>
                </a:rPr>
                <a:t> </a:t>
              </a:r>
              <a:endParaRPr lang="en-US" sz="1400" dirty="0">
                <a:solidFill>
                  <a:srgbClr val="FF0000"/>
                </a:solidFill>
                <a:latin typeface="Meta Pro Cond Medium" panose="02000606030000020004" pitchFamily="2" charset="0"/>
              </a:endParaRPr>
            </a:p>
            <a:p>
              <a:pPr algn="ctr"/>
              <a:r>
                <a:rPr lang="el-GR" sz="1400" dirty="0">
                  <a:solidFill>
                    <a:srgbClr val="002060"/>
                  </a:solidFill>
                  <a:latin typeface="Meta Pro Cond Medium" panose="02000606030000020004" pitchFamily="2" charset="0"/>
                </a:rPr>
                <a:t>αυτοκινητοδρόμου</a:t>
              </a:r>
              <a:endParaRPr lang="en-US" sz="1400" dirty="0">
                <a:solidFill>
                  <a:srgbClr val="002060"/>
                </a:solidFill>
                <a:latin typeface="Meta Pro Cond Medium" panose="02000606030000020004" pitchFamily="2" charset="0"/>
              </a:endParaRPr>
            </a:p>
            <a:p>
              <a:pPr algn="ctr"/>
              <a:r>
                <a:rPr lang="el-GR" sz="1400" dirty="0">
                  <a:solidFill>
                    <a:srgbClr val="002060"/>
                  </a:solidFill>
                  <a:latin typeface="Meta Pro Cond Medium" panose="02000606030000020004" pitchFamily="2" charset="0"/>
                </a:rPr>
                <a:t>Ανά 1000 ΙΧ</a:t>
              </a:r>
            </a:p>
          </p:txBody>
        </p:sp>
        <p:sp>
          <p:nvSpPr>
            <p:cNvPr id="32" name="TextBox 31"/>
            <p:cNvSpPr txBox="1"/>
            <p:nvPr/>
          </p:nvSpPr>
          <p:spPr>
            <a:xfrm>
              <a:off x="1993312" y="3979330"/>
              <a:ext cx="2981325" cy="984885"/>
            </a:xfrm>
            <a:prstGeom prst="rect">
              <a:avLst/>
            </a:prstGeom>
            <a:noFill/>
          </p:spPr>
          <p:txBody>
            <a:bodyPr wrap="square" rtlCol="0">
              <a:spAutoFit/>
            </a:bodyPr>
            <a:lstStyle/>
            <a:p>
              <a:pPr algn="ctr"/>
              <a:r>
                <a:rPr lang="en-US" sz="3000" b="1" dirty="0">
                  <a:solidFill>
                    <a:srgbClr val="002060"/>
                  </a:solidFill>
                  <a:latin typeface="Arial Black" panose="020B0A04020102020204" pitchFamily="34" charset="0"/>
                </a:rPr>
                <a:t>1.22</a:t>
              </a:r>
              <a:r>
                <a:rPr lang="el-GR" sz="1400" dirty="0">
                  <a:solidFill>
                    <a:srgbClr val="002060"/>
                  </a:solidFill>
                  <a:latin typeface="Meta Pro Cond Medium" panose="02000606030000020004" pitchFamily="2" charset="0"/>
                </a:rPr>
                <a:t>χλμ.</a:t>
              </a:r>
            </a:p>
            <a:p>
              <a:pPr algn="ctr"/>
              <a:r>
                <a:rPr lang="el-GR" sz="1400" dirty="0">
                  <a:solidFill>
                    <a:srgbClr val="002060"/>
                  </a:solidFill>
                  <a:latin typeface="Meta Pro Cond Medium" panose="02000606030000020004" pitchFamily="2" charset="0"/>
                </a:rPr>
                <a:t>αυτοκινητοδρόμου</a:t>
              </a:r>
            </a:p>
            <a:p>
              <a:pPr algn="ctr"/>
              <a:r>
                <a:rPr lang="el-GR" sz="1400" dirty="0">
                  <a:solidFill>
                    <a:srgbClr val="002060"/>
                  </a:solidFill>
                  <a:latin typeface="Meta Pro Cond Medium" panose="02000606030000020004" pitchFamily="2" charset="0"/>
                </a:rPr>
                <a:t>ανά 100 εκ € ΑΕΠ</a:t>
              </a:r>
            </a:p>
          </p:txBody>
        </p:sp>
      </p:grpSp>
      <p:grpSp>
        <p:nvGrpSpPr>
          <p:cNvPr id="33" name="Group 32"/>
          <p:cNvGrpSpPr/>
          <p:nvPr/>
        </p:nvGrpSpPr>
        <p:grpSpPr>
          <a:xfrm>
            <a:off x="7556612" y="1200744"/>
            <a:ext cx="3492842" cy="4420822"/>
            <a:chOff x="1993312" y="1219674"/>
            <a:chExt cx="2981325" cy="3842678"/>
          </a:xfrm>
        </p:grpSpPr>
        <p:pic>
          <p:nvPicPr>
            <p:cNvPr id="34" name="Picture 33" descr="A picture containing shape&#10;&#10;Description automatically generated"/>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53955" y="1219674"/>
              <a:ext cx="2499020" cy="3842678"/>
            </a:xfrm>
            <a:prstGeom prst="rect">
              <a:avLst/>
            </a:prstGeom>
          </p:spPr>
        </p:pic>
        <p:sp>
          <p:nvSpPr>
            <p:cNvPr id="35" name="TextBox 34"/>
            <p:cNvSpPr txBox="1"/>
            <p:nvPr/>
          </p:nvSpPr>
          <p:spPr>
            <a:xfrm>
              <a:off x="2931579" y="1472239"/>
              <a:ext cx="1104790" cy="477054"/>
            </a:xfrm>
            <a:prstGeom prst="rect">
              <a:avLst/>
            </a:prstGeom>
            <a:noFill/>
          </p:spPr>
          <p:txBody>
            <a:bodyPr wrap="none" rtlCol="0">
              <a:spAutoFit/>
            </a:bodyPr>
            <a:lstStyle/>
            <a:p>
              <a:r>
                <a:rPr lang="el-GR" sz="2500" dirty="0">
                  <a:solidFill>
                    <a:schemeClr val="bg1">
                      <a:lumMod val="65000"/>
                    </a:schemeClr>
                  </a:solidFill>
                  <a:latin typeface="Meta Pro Cond Black" panose="02000A06040000020004" pitchFamily="2" charset="0"/>
                </a:rPr>
                <a:t>Κύπρος</a:t>
              </a:r>
              <a:endParaRPr lang="en-US" sz="2500" dirty="0">
                <a:solidFill>
                  <a:schemeClr val="bg1">
                    <a:lumMod val="65000"/>
                  </a:schemeClr>
                </a:solidFill>
                <a:latin typeface="Meta Pro Cond Black" panose="02000A06040000020004" pitchFamily="2" charset="0"/>
              </a:endParaRPr>
            </a:p>
          </p:txBody>
        </p:sp>
        <p:sp>
          <p:nvSpPr>
            <p:cNvPr id="36" name="TextBox 35"/>
            <p:cNvSpPr txBox="1"/>
            <p:nvPr/>
          </p:nvSpPr>
          <p:spPr>
            <a:xfrm>
              <a:off x="2210185" y="2294861"/>
              <a:ext cx="2547577" cy="907838"/>
            </a:xfrm>
            <a:prstGeom prst="rect">
              <a:avLst/>
            </a:prstGeom>
            <a:noFill/>
          </p:spPr>
          <p:txBody>
            <a:bodyPr wrap="square" rtlCol="0">
              <a:spAutoFit/>
            </a:bodyPr>
            <a:lstStyle/>
            <a:p>
              <a:pPr algn="ctr"/>
              <a:r>
                <a:rPr lang="el-GR" sz="3000" b="1" dirty="0">
                  <a:solidFill>
                    <a:srgbClr val="002060"/>
                  </a:solidFill>
                  <a:latin typeface="Arial Black" panose="020B0A04020102020204" pitchFamily="34" charset="0"/>
                </a:rPr>
                <a:t>38</a:t>
              </a:r>
              <a:r>
                <a:rPr lang="en-US" sz="3000" b="1" dirty="0">
                  <a:solidFill>
                    <a:srgbClr val="002060"/>
                  </a:solidFill>
                  <a:latin typeface="Arial Black" panose="020B0A04020102020204" pitchFamily="34" charset="0"/>
                </a:rPr>
                <a:t>.6</a:t>
              </a:r>
              <a:r>
                <a:rPr lang="el-GR" sz="1400" dirty="0">
                  <a:solidFill>
                    <a:srgbClr val="002060"/>
                  </a:solidFill>
                  <a:latin typeface="Meta Pro Cond Medium" panose="02000606030000020004" pitchFamily="2" charset="0"/>
                </a:rPr>
                <a:t>χλμ.</a:t>
              </a:r>
              <a:r>
                <a:rPr lang="el-GR" sz="1400" dirty="0">
                  <a:solidFill>
                    <a:srgbClr val="FF0000"/>
                  </a:solidFill>
                  <a:latin typeface="Meta Pro Cond Medium" panose="02000606030000020004" pitchFamily="2" charset="0"/>
                </a:rPr>
                <a:t> </a:t>
              </a:r>
              <a:endParaRPr lang="en-US" sz="1400" dirty="0">
                <a:solidFill>
                  <a:srgbClr val="FF0000"/>
                </a:solidFill>
                <a:latin typeface="Meta Pro Cond Medium" panose="02000606030000020004" pitchFamily="2" charset="0"/>
              </a:endParaRPr>
            </a:p>
            <a:p>
              <a:pPr algn="ctr"/>
              <a:r>
                <a:rPr lang="el-GR" sz="1400" dirty="0">
                  <a:solidFill>
                    <a:srgbClr val="002060"/>
                  </a:solidFill>
                  <a:latin typeface="Meta Pro Cond Medium" panose="02000606030000020004" pitchFamily="2" charset="0"/>
                </a:rPr>
                <a:t>αυτοκινητοδρόμου</a:t>
              </a:r>
            </a:p>
            <a:p>
              <a:pPr algn="ctr"/>
              <a:r>
                <a:rPr lang="el-GR" sz="1400" dirty="0">
                  <a:solidFill>
                    <a:srgbClr val="002060"/>
                  </a:solidFill>
                  <a:latin typeface="Meta Pro Cond Medium" panose="02000606030000020004" pitchFamily="2" charset="0"/>
                </a:rPr>
                <a:t>ανά 100K μόνιμους κατοίκους</a:t>
              </a:r>
            </a:p>
          </p:txBody>
        </p:sp>
        <p:sp>
          <p:nvSpPr>
            <p:cNvPr id="38" name="TextBox 37"/>
            <p:cNvSpPr txBox="1"/>
            <p:nvPr/>
          </p:nvSpPr>
          <p:spPr>
            <a:xfrm>
              <a:off x="1993312" y="3992854"/>
              <a:ext cx="2981325" cy="984885"/>
            </a:xfrm>
            <a:prstGeom prst="rect">
              <a:avLst/>
            </a:prstGeom>
            <a:noFill/>
          </p:spPr>
          <p:txBody>
            <a:bodyPr wrap="square" rtlCol="0">
              <a:spAutoFit/>
            </a:bodyPr>
            <a:lstStyle/>
            <a:p>
              <a:pPr algn="ctr"/>
              <a:r>
                <a:rPr lang="en-US" sz="3000" b="1" dirty="0">
                  <a:solidFill>
                    <a:srgbClr val="002060"/>
                  </a:solidFill>
                  <a:latin typeface="Arial Black" panose="020B0A04020102020204" pitchFamily="34" charset="0"/>
                </a:rPr>
                <a:t>1.35</a:t>
              </a:r>
              <a:r>
                <a:rPr lang="el-GR" sz="1400" dirty="0">
                  <a:solidFill>
                    <a:srgbClr val="002060"/>
                  </a:solidFill>
                  <a:latin typeface="Meta Pro Cond Medium" panose="02000606030000020004" pitchFamily="2" charset="0"/>
                </a:rPr>
                <a:t>χλμ.</a:t>
              </a:r>
            </a:p>
            <a:p>
              <a:pPr algn="ctr"/>
              <a:r>
                <a:rPr lang="el-GR" sz="1400" dirty="0">
                  <a:solidFill>
                    <a:srgbClr val="002060"/>
                  </a:solidFill>
                  <a:latin typeface="Meta Pro Cond Medium" panose="02000606030000020004" pitchFamily="2" charset="0"/>
                </a:rPr>
                <a:t>αυτοκινητοδρόμου</a:t>
              </a:r>
            </a:p>
            <a:p>
              <a:pPr algn="ctr"/>
              <a:r>
                <a:rPr lang="el-GR" sz="1400" dirty="0">
                  <a:solidFill>
                    <a:srgbClr val="002060"/>
                  </a:solidFill>
                  <a:latin typeface="Meta Pro Cond Medium" panose="02000606030000020004" pitchFamily="2" charset="0"/>
                </a:rPr>
                <a:t>ανά 100 εκ € ΑΕΠ</a:t>
              </a: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left)">
                                      <p:cBhvr>
                                        <p:cTn id="1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54451" cy="6858000"/>
          </a:xfrm>
          <a:prstGeom prst="rect">
            <a:avLst/>
          </a:prstGeom>
        </p:spPr>
      </p:pic>
      <p:pic>
        <p:nvPicPr>
          <p:cNvPr id="8" name="Picture 7" descr="Graphical user interface, text&#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62385" y="6290137"/>
            <a:ext cx="1835915" cy="405303"/>
          </a:xfrm>
          <a:prstGeom prst="rect">
            <a:avLst/>
          </a:prstGeom>
        </p:spPr>
      </p:pic>
      <p:sp>
        <p:nvSpPr>
          <p:cNvPr id="9" name="TextBox 8"/>
          <p:cNvSpPr txBox="1"/>
          <p:nvPr/>
        </p:nvSpPr>
        <p:spPr>
          <a:xfrm>
            <a:off x="317500" y="4724400"/>
            <a:ext cx="2247900" cy="1631216"/>
          </a:xfrm>
          <a:prstGeom prst="rect">
            <a:avLst/>
          </a:prstGeom>
          <a:noFill/>
        </p:spPr>
        <p:txBody>
          <a:bodyPr wrap="square" rtlCol="0">
            <a:spAutoFit/>
          </a:bodyPr>
          <a:lstStyle/>
          <a:p>
            <a:r>
              <a:rPr lang="el-GR" sz="2000" dirty="0">
                <a:solidFill>
                  <a:schemeClr val="bg1"/>
                </a:solidFill>
                <a:latin typeface="Meta Pro Cond Black" panose="02000A06040000020004" pitchFamily="2" charset="0"/>
              </a:rPr>
              <a:t>Η θέση</a:t>
            </a:r>
          </a:p>
          <a:p>
            <a:r>
              <a:rPr lang="el-GR" sz="2000" dirty="0">
                <a:solidFill>
                  <a:schemeClr val="bg1"/>
                </a:solidFill>
                <a:latin typeface="Meta Pro Cond Black" panose="02000A06040000020004" pitchFamily="2" charset="0"/>
              </a:rPr>
              <a:t>του ΒΟΑΚ</a:t>
            </a:r>
          </a:p>
          <a:p>
            <a:r>
              <a:rPr lang="el-GR" sz="2000" dirty="0">
                <a:solidFill>
                  <a:schemeClr val="bg1"/>
                </a:solidFill>
                <a:latin typeface="Meta Pro Cond Black" panose="02000A06040000020004" pitchFamily="2" charset="0"/>
              </a:rPr>
              <a:t>στο</a:t>
            </a:r>
          </a:p>
          <a:p>
            <a:r>
              <a:rPr lang="el-GR" sz="2000" dirty="0">
                <a:solidFill>
                  <a:schemeClr val="bg1"/>
                </a:solidFill>
                <a:latin typeface="Meta Pro Cond Black" panose="02000A06040000020004" pitchFamily="2" charset="0"/>
              </a:rPr>
              <a:t>Διεθνές </a:t>
            </a:r>
          </a:p>
          <a:p>
            <a:r>
              <a:rPr lang="el-GR" sz="2000" dirty="0">
                <a:solidFill>
                  <a:schemeClr val="bg1"/>
                </a:solidFill>
                <a:latin typeface="Meta Pro Cond Black" panose="02000A06040000020004" pitchFamily="2" charset="0"/>
              </a:rPr>
              <a:t>Περιβάλλον</a:t>
            </a:r>
            <a:endParaRPr lang="en-US" sz="2000" dirty="0">
              <a:solidFill>
                <a:schemeClr val="bg1"/>
              </a:solidFill>
              <a:latin typeface="Meta Pro Cond Black" panose="02000A06040000020004" pitchFamily="2" charset="0"/>
            </a:endParaRPr>
          </a:p>
        </p:txBody>
      </p:sp>
      <p:graphicFrame>
        <p:nvGraphicFramePr>
          <p:cNvPr id="6" name="5 - Πίνακας"/>
          <p:cNvGraphicFramePr>
            <a:graphicFrameLocks noGrp="1"/>
          </p:cNvGraphicFramePr>
          <p:nvPr/>
        </p:nvGraphicFramePr>
        <p:xfrm>
          <a:off x="3423921" y="1096361"/>
          <a:ext cx="8450579" cy="4443647"/>
        </p:xfrm>
        <a:graphic>
          <a:graphicData uri="http://schemas.openxmlformats.org/drawingml/2006/table">
            <a:tbl>
              <a:tblPr/>
              <a:tblGrid>
                <a:gridCol w="1013609">
                  <a:extLst>
                    <a:ext uri="{9D8B030D-6E8A-4147-A177-3AD203B41FA5}">
                      <a16:colId xmlns:a16="http://schemas.microsoft.com/office/drawing/2014/main" val="20000"/>
                    </a:ext>
                  </a:extLst>
                </a:gridCol>
                <a:gridCol w="2061771">
                  <a:extLst>
                    <a:ext uri="{9D8B030D-6E8A-4147-A177-3AD203B41FA5}">
                      <a16:colId xmlns:a16="http://schemas.microsoft.com/office/drawing/2014/main" val="20001"/>
                    </a:ext>
                  </a:extLst>
                </a:gridCol>
                <a:gridCol w="2472590">
                  <a:extLst>
                    <a:ext uri="{9D8B030D-6E8A-4147-A177-3AD203B41FA5}">
                      <a16:colId xmlns:a16="http://schemas.microsoft.com/office/drawing/2014/main" val="20002"/>
                    </a:ext>
                  </a:extLst>
                </a:gridCol>
                <a:gridCol w="679597">
                  <a:extLst>
                    <a:ext uri="{9D8B030D-6E8A-4147-A177-3AD203B41FA5}">
                      <a16:colId xmlns:a16="http://schemas.microsoft.com/office/drawing/2014/main" val="20003"/>
                    </a:ext>
                  </a:extLst>
                </a:gridCol>
                <a:gridCol w="1040469">
                  <a:extLst>
                    <a:ext uri="{9D8B030D-6E8A-4147-A177-3AD203B41FA5}">
                      <a16:colId xmlns:a16="http://schemas.microsoft.com/office/drawing/2014/main" val="20004"/>
                    </a:ext>
                  </a:extLst>
                </a:gridCol>
                <a:gridCol w="1182543">
                  <a:extLst>
                    <a:ext uri="{9D8B030D-6E8A-4147-A177-3AD203B41FA5}">
                      <a16:colId xmlns:a16="http://schemas.microsoft.com/office/drawing/2014/main" val="20005"/>
                    </a:ext>
                  </a:extLst>
                </a:gridCol>
              </a:tblGrid>
              <a:tr h="357021">
                <a:tc>
                  <a:txBody>
                    <a:bodyPr/>
                    <a:lstStyle/>
                    <a:p>
                      <a:pPr algn="ctr" fontAlgn="ctr"/>
                      <a:r>
                        <a:rPr lang="el-GR" sz="1100" b="1" i="0" u="none" strike="noStrike" dirty="0">
                          <a:solidFill>
                            <a:schemeClr val="tx1">
                              <a:lumMod val="75000"/>
                              <a:lumOff val="25000"/>
                            </a:schemeClr>
                          </a:solidFill>
                          <a:latin typeface="Meta Pro Cond Medium" panose="02000606030000020004" pitchFamily="2" charset="0"/>
                        </a:rPr>
                        <a:t>Χώρα</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D5DCE4"/>
                    </a:solidFill>
                  </a:tcPr>
                </a:tc>
                <a:tc>
                  <a:txBody>
                    <a:bodyPr/>
                    <a:lstStyle/>
                    <a:p>
                      <a:pPr algn="ctr" fontAlgn="ctr"/>
                      <a:r>
                        <a:rPr lang="el-GR" sz="1100" b="1" i="0" u="none" strike="noStrike" dirty="0">
                          <a:solidFill>
                            <a:schemeClr val="tx1">
                              <a:lumMod val="75000"/>
                              <a:lumOff val="25000"/>
                            </a:schemeClr>
                          </a:solidFill>
                          <a:latin typeface="Meta Pro Cond Medium" panose="02000606030000020004" pitchFamily="2" charset="0"/>
                        </a:rPr>
                        <a:t>Οδικό τμήμα</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D5DCE4"/>
                    </a:solidFill>
                  </a:tcPr>
                </a:tc>
                <a:tc>
                  <a:txBody>
                    <a:bodyPr/>
                    <a:lstStyle/>
                    <a:p>
                      <a:pPr algn="ctr" fontAlgn="ctr"/>
                      <a:r>
                        <a:rPr lang="el-GR" sz="1100" b="1" i="0" u="none" strike="noStrike" dirty="0">
                          <a:solidFill>
                            <a:schemeClr val="tx1">
                              <a:lumMod val="75000"/>
                              <a:lumOff val="25000"/>
                            </a:schemeClr>
                          </a:solidFill>
                          <a:latin typeface="Meta Pro Cond Medium" panose="02000606030000020004" pitchFamily="2" charset="0"/>
                        </a:rPr>
                        <a:t>Σύνδεση</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D5DCE4"/>
                    </a:solidFill>
                  </a:tcPr>
                </a:tc>
                <a:tc>
                  <a:txBody>
                    <a:bodyPr/>
                    <a:lstStyle/>
                    <a:p>
                      <a:pPr algn="ctr" fontAlgn="ctr"/>
                      <a:r>
                        <a:rPr lang="el-GR" sz="1100" b="1" i="0" u="none" strike="noStrike" dirty="0">
                          <a:solidFill>
                            <a:schemeClr val="tx1">
                              <a:lumMod val="75000"/>
                              <a:lumOff val="25000"/>
                            </a:schemeClr>
                          </a:solidFill>
                          <a:latin typeface="Meta Pro Cond Medium" panose="02000606030000020004" pitchFamily="2" charset="0"/>
                        </a:rPr>
                        <a:t>Μήκος (χλμ.)</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D5DCE4"/>
                    </a:solidFill>
                  </a:tcPr>
                </a:tc>
                <a:tc>
                  <a:txBody>
                    <a:bodyPr/>
                    <a:lstStyle/>
                    <a:p>
                      <a:pPr algn="ctr" fontAlgn="ctr"/>
                      <a:r>
                        <a:rPr lang="el-GR" sz="1100" b="1" i="0" u="none" strike="noStrike" dirty="0">
                          <a:solidFill>
                            <a:schemeClr val="tx1">
                              <a:lumMod val="75000"/>
                              <a:lumOff val="25000"/>
                            </a:schemeClr>
                          </a:solidFill>
                          <a:latin typeface="Meta Pro Cond Medium" panose="02000606030000020004" pitchFamily="2" charset="0"/>
                        </a:rPr>
                        <a:t>Κόστος </a:t>
                      </a:r>
                      <a:br>
                        <a:rPr lang="el-GR" sz="1100" b="1" i="0" u="none" strike="noStrike" dirty="0">
                          <a:solidFill>
                            <a:schemeClr val="tx1">
                              <a:lumMod val="75000"/>
                              <a:lumOff val="25000"/>
                            </a:schemeClr>
                          </a:solidFill>
                          <a:latin typeface="Meta Pro Cond Medium" panose="02000606030000020004" pitchFamily="2" charset="0"/>
                        </a:rPr>
                      </a:br>
                      <a:r>
                        <a:rPr lang="el-GR" sz="1100" b="1" i="0" u="none" strike="noStrike" dirty="0">
                          <a:solidFill>
                            <a:schemeClr val="tx1">
                              <a:lumMod val="75000"/>
                              <a:lumOff val="25000"/>
                            </a:schemeClr>
                          </a:solidFill>
                          <a:latin typeface="Meta Pro Cond Medium" panose="02000606030000020004" pitchFamily="2" charset="0"/>
                        </a:rPr>
                        <a:t>(εκ €)</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D5DCE4"/>
                    </a:solidFill>
                  </a:tcPr>
                </a:tc>
                <a:tc>
                  <a:txBody>
                    <a:bodyPr/>
                    <a:lstStyle/>
                    <a:p>
                      <a:pPr algn="ctr" fontAlgn="ctr"/>
                      <a:r>
                        <a:rPr lang="el-GR" sz="1100" b="1" i="0" u="none" strike="noStrike" dirty="0">
                          <a:solidFill>
                            <a:schemeClr val="tx1">
                              <a:lumMod val="75000"/>
                              <a:lumOff val="25000"/>
                            </a:schemeClr>
                          </a:solidFill>
                          <a:latin typeface="Meta Pro Cond Medium" panose="02000606030000020004" pitchFamily="2" charset="0"/>
                        </a:rPr>
                        <a:t>Διάρκεια Έργου</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D5DCE4"/>
                    </a:solidFill>
                  </a:tcPr>
                </a:tc>
                <a:extLst>
                  <a:ext uri="{0D108BD9-81ED-4DB2-BD59-A6C34878D82A}">
                    <a16:rowId xmlns:a16="http://schemas.microsoft.com/office/drawing/2014/main" val="10000"/>
                  </a:ext>
                </a:extLst>
              </a:tr>
              <a:tr h="592055">
                <a:tc>
                  <a:txBody>
                    <a:bodyPr/>
                    <a:lstStyle/>
                    <a:p>
                      <a:pPr algn="ctr" fontAlgn="ctr"/>
                      <a:r>
                        <a:rPr lang="el-GR" sz="1100" b="0" i="0" u="none" strike="noStrike" dirty="0">
                          <a:solidFill>
                            <a:schemeClr val="bg1"/>
                          </a:solidFill>
                          <a:latin typeface="Meta Pro Cond Medium" panose="02000606030000020004" pitchFamily="2" charset="0"/>
                        </a:rPr>
                        <a:t>Ελλάδα</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l-GR" sz="1100" b="0" i="0" u="none" strike="noStrike" dirty="0">
                          <a:solidFill>
                            <a:schemeClr val="bg1"/>
                          </a:solidFill>
                          <a:latin typeface="Meta Pro Cond Medium" panose="02000606030000020004" pitchFamily="2" charset="0"/>
                        </a:rPr>
                        <a:t>Βόρειος Οδικός Άξονας Κρήτης</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l-GR" sz="1100" b="0" i="0" u="none" strike="noStrike" dirty="0">
                          <a:solidFill>
                            <a:schemeClr val="bg1"/>
                          </a:solidFill>
                          <a:latin typeface="Meta Pro Cond Medium" panose="02000606030000020004" pitchFamily="2" charset="0"/>
                        </a:rPr>
                        <a:t>Κίσσαμος – Χανιά – Χερσόνησος – Νεάπολη – Αγ. Νικόλαος</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100" b="0" i="0" u="none" strike="noStrike" dirty="0">
                          <a:solidFill>
                            <a:schemeClr val="bg1"/>
                          </a:solidFill>
                          <a:latin typeface="Arial" panose="020B0604020202020204" pitchFamily="34" charset="0"/>
                          <a:cs typeface="Arial" panose="020B0604020202020204" pitchFamily="34" charset="0"/>
                        </a:rPr>
                        <a:t>294</a:t>
                      </a:r>
                      <a:r>
                        <a:rPr lang="el-GR" sz="1100" b="0" i="0" u="none" strike="noStrike" dirty="0">
                          <a:solidFill>
                            <a:schemeClr val="bg1"/>
                          </a:solidFill>
                          <a:latin typeface="Arial" panose="020B0604020202020204" pitchFamily="34" charset="0"/>
                          <a:cs typeface="Arial" panose="020B0604020202020204" pitchFamily="34" charset="0"/>
                        </a:rPr>
                        <a:t>,</a:t>
                      </a:r>
                      <a:r>
                        <a:rPr lang="en-US" sz="1100" b="0" i="0" u="none" strike="noStrike" dirty="0">
                          <a:solidFill>
                            <a:schemeClr val="bg1"/>
                          </a:solidFill>
                          <a:latin typeface="Arial" panose="020B0604020202020204" pitchFamily="34" charset="0"/>
                          <a:cs typeface="Arial" panose="020B0604020202020204" pitchFamily="34" charset="0"/>
                        </a:rPr>
                        <a:t>0</a:t>
                      </a:r>
                      <a:endParaRPr lang="el-GR" sz="1100" b="0" i="0" u="none" strike="noStrike" dirty="0">
                        <a:solidFill>
                          <a:schemeClr val="bg1"/>
                        </a:solidFill>
                        <a:latin typeface="Arial" panose="020B0604020202020204" pitchFamily="34" charset="0"/>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l-GR" sz="1100" b="0" i="0" u="none" strike="noStrike" dirty="0">
                          <a:solidFill>
                            <a:schemeClr val="bg1"/>
                          </a:solidFill>
                          <a:latin typeface="Arial" panose="020B0604020202020204" pitchFamily="34" charset="0"/>
                          <a:cs typeface="Arial" panose="020B0604020202020204" pitchFamily="34" charset="0"/>
                        </a:rPr>
                        <a:t>2.000,0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l-GR" sz="1100" b="0" i="0" u="none" strike="noStrike" dirty="0">
                          <a:solidFill>
                            <a:schemeClr val="bg1"/>
                          </a:solidFill>
                          <a:latin typeface="Arial" panose="020B0604020202020204" pitchFamily="34" charset="0"/>
                          <a:cs typeface="Arial" panose="020B0604020202020204" pitchFamily="34" charset="0"/>
                        </a:rPr>
                        <a:t>2021-2025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1"/>
                  </a:ext>
                </a:extLst>
              </a:tr>
              <a:tr h="1169670">
                <a:tc>
                  <a:txBody>
                    <a:bodyPr/>
                    <a:lstStyle/>
                    <a:p>
                      <a:pPr algn="ctr" fontAlgn="ctr"/>
                      <a:r>
                        <a:rPr lang="el-GR" sz="1100" b="0" i="0" u="none" strike="noStrike" dirty="0">
                          <a:solidFill>
                            <a:srgbClr val="8C8888"/>
                          </a:solidFill>
                          <a:latin typeface="Meta Pro Cond Medium" panose="02000606030000020004" pitchFamily="2" charset="0"/>
                        </a:rPr>
                        <a:t>Πολωνία</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l-GR" sz="1100" b="0" i="0" u="none" strike="noStrike" dirty="0">
                          <a:solidFill>
                            <a:srgbClr val="8C8888"/>
                          </a:solidFill>
                          <a:latin typeface="Meta Pro Cond Medium" panose="02000606030000020004" pitchFamily="2" charset="0"/>
                        </a:rPr>
                        <a:t>Νέος δρόμος ταχείας κυκλοφορίας (σύνδεση Nowe Marzy και Bydgoszcz,</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l-GR" sz="1100" b="0" i="0" u="none" strike="noStrike" dirty="0">
                          <a:solidFill>
                            <a:srgbClr val="8C8888"/>
                          </a:solidFill>
                          <a:latin typeface="Meta Pro Cond Medium" panose="02000606030000020004" pitchFamily="2" charset="0"/>
                        </a:rPr>
                        <a:t>Σύνδεση αυτοκινητόδρομου Α1 από το πολωνικό χωριό Nowe Marzy με την πόλη Bydgoszcz, μέσω της πόλης Świecie</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l-GR" sz="1100" b="0" i="0" u="none" strike="noStrike" dirty="0">
                          <a:solidFill>
                            <a:srgbClr val="8C8888"/>
                          </a:solidFill>
                          <a:latin typeface="Arial" panose="020B0604020202020204" pitchFamily="34" charset="0"/>
                          <a:cs typeface="Arial" panose="020B0604020202020204" pitchFamily="34" charset="0"/>
                        </a:rPr>
                        <a:t>73,0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l-GR" sz="1100" b="0" i="0" u="none" strike="noStrike" dirty="0">
                          <a:solidFill>
                            <a:srgbClr val="8C8888"/>
                          </a:solidFill>
                          <a:latin typeface="Arial" panose="020B0604020202020204" pitchFamily="34" charset="0"/>
                          <a:cs typeface="Arial" panose="020B0604020202020204" pitchFamily="34" charset="0"/>
                        </a:rPr>
                        <a:t>483,9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l-GR" sz="1100" b="0" i="0" u="none" strike="noStrike" dirty="0">
                          <a:solidFill>
                            <a:srgbClr val="8C8888"/>
                          </a:solidFill>
                          <a:latin typeface="Arial" panose="020B0604020202020204" pitchFamily="34" charset="0"/>
                          <a:cs typeface="Arial" panose="020B0604020202020204" pitchFamily="34" charset="0"/>
                        </a:rPr>
                        <a:t>10/2006 - 10/2019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1458478">
                <a:tc>
                  <a:txBody>
                    <a:bodyPr/>
                    <a:lstStyle/>
                    <a:p>
                      <a:pPr algn="ctr" fontAlgn="ctr"/>
                      <a:r>
                        <a:rPr lang="el-GR" sz="1100" b="0" i="0" u="none" strike="noStrike">
                          <a:solidFill>
                            <a:srgbClr val="8C8888"/>
                          </a:solidFill>
                          <a:latin typeface="Meta Pro Cond Medium" panose="02000606030000020004" pitchFamily="2" charset="0"/>
                        </a:rPr>
                        <a:t>Ουγγαρία – Σλοβακία</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l-GR" sz="1100" b="0" i="0" u="none" strike="noStrike">
                          <a:solidFill>
                            <a:srgbClr val="8C8888"/>
                          </a:solidFill>
                          <a:latin typeface="Meta Pro Cond Medium" panose="02000606030000020004" pitchFamily="2" charset="0"/>
                        </a:rPr>
                        <a:t>Νέο τμήμα του αυτοκινητόδρομου M30 μεταξύ Ουγγαρίας και Σλοβακίας</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l-GR" sz="1100" b="0" i="0" u="none" strike="noStrike" dirty="0">
                          <a:solidFill>
                            <a:srgbClr val="8C8888"/>
                          </a:solidFill>
                          <a:latin typeface="Meta Pro Cond Medium" panose="02000606030000020004" pitchFamily="2" charset="0"/>
                        </a:rPr>
                        <a:t>Σύνδεση περιφερειακού κέντρου του Miskolc στην Ουγγαρία έως τη συνοριακή πόλη Tornyosnémeti της Σλοβακίας.</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l-GR" sz="1100" b="0" i="0" u="none" strike="noStrike" dirty="0">
                          <a:solidFill>
                            <a:srgbClr val="8C8888"/>
                          </a:solidFill>
                          <a:latin typeface="Arial" panose="020B0604020202020204" pitchFamily="34" charset="0"/>
                          <a:cs typeface="Arial" panose="020B0604020202020204" pitchFamily="34" charset="0"/>
                        </a:rPr>
                        <a:t>60,0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l-GR" sz="1100" b="0" i="0" u="none" strike="noStrike" dirty="0">
                          <a:solidFill>
                            <a:srgbClr val="8C8888"/>
                          </a:solidFill>
                          <a:latin typeface="Arial" panose="020B0604020202020204" pitchFamily="34" charset="0"/>
                          <a:cs typeface="Arial" panose="020B0604020202020204" pitchFamily="34" charset="0"/>
                        </a:rPr>
                        <a:t>840,9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l-GR" sz="1100" b="0" i="0" u="none" strike="noStrike" dirty="0">
                          <a:solidFill>
                            <a:srgbClr val="8C8888"/>
                          </a:solidFill>
                          <a:latin typeface="Arial" panose="020B0604020202020204" pitchFamily="34" charset="0"/>
                          <a:cs typeface="Arial" panose="020B0604020202020204" pitchFamily="34" charset="0"/>
                        </a:rPr>
                        <a:t>12/2017 - 02/2022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866423">
                <a:tc>
                  <a:txBody>
                    <a:bodyPr/>
                    <a:lstStyle/>
                    <a:p>
                      <a:pPr algn="ctr" fontAlgn="ctr"/>
                      <a:r>
                        <a:rPr lang="el-GR" sz="1100" b="0" i="0" u="none" strike="noStrike">
                          <a:solidFill>
                            <a:srgbClr val="8C8888"/>
                          </a:solidFill>
                          <a:latin typeface="Meta Pro Cond Medium" panose="02000606030000020004" pitchFamily="2" charset="0"/>
                        </a:rPr>
                        <a:t>Ρουμανία</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l-GR" sz="1100" b="0" i="0" u="none" strike="noStrike">
                          <a:solidFill>
                            <a:srgbClr val="8C8888"/>
                          </a:solidFill>
                          <a:latin typeface="Meta Pro Cond Medium" panose="02000606030000020004" pitchFamily="2" charset="0"/>
                        </a:rPr>
                        <a:t>Νέος αυτοκινητόδρομος μέσω Τρανσυλβανίας</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l-GR" sz="1100" b="0" i="0" u="none" strike="noStrike" dirty="0">
                          <a:solidFill>
                            <a:srgbClr val="8C8888"/>
                          </a:solidFill>
                          <a:latin typeface="Meta Pro Cond Medium" panose="02000606030000020004" pitchFamily="2" charset="0"/>
                        </a:rPr>
                        <a:t>Σύνδεση μεταξύ της πόλης </a:t>
                      </a:r>
                      <a:r>
                        <a:rPr lang="el-GR" sz="1100" b="0" i="0" u="none" strike="noStrike" dirty="0" err="1">
                          <a:solidFill>
                            <a:srgbClr val="8C8888"/>
                          </a:solidFill>
                          <a:latin typeface="Meta Pro Cond Medium" panose="02000606030000020004" pitchFamily="2" charset="0"/>
                        </a:rPr>
                        <a:t>Târgu</a:t>
                      </a:r>
                      <a:r>
                        <a:rPr lang="el-GR" sz="1100" b="0" i="0" u="none" strike="noStrike" dirty="0">
                          <a:solidFill>
                            <a:srgbClr val="8C8888"/>
                          </a:solidFill>
                          <a:latin typeface="Meta Pro Cond Medium" panose="02000606030000020004" pitchFamily="2" charset="0"/>
                        </a:rPr>
                        <a:t> </a:t>
                      </a:r>
                      <a:r>
                        <a:rPr lang="el-GR" sz="1100" b="0" i="0" u="none" strike="noStrike" dirty="0" err="1">
                          <a:solidFill>
                            <a:srgbClr val="8C8888"/>
                          </a:solidFill>
                          <a:latin typeface="Meta Pro Cond Medium" panose="02000606030000020004" pitchFamily="2" charset="0"/>
                        </a:rPr>
                        <a:t>Mureş</a:t>
                      </a:r>
                      <a:r>
                        <a:rPr lang="el-GR" sz="1100" b="0" i="0" u="none" strike="noStrike" dirty="0">
                          <a:solidFill>
                            <a:srgbClr val="8C8888"/>
                          </a:solidFill>
                          <a:latin typeface="Meta Pro Cond Medium" panose="02000606030000020004" pitchFamily="2" charset="0"/>
                        </a:rPr>
                        <a:t> και της πόλης </a:t>
                      </a:r>
                      <a:r>
                        <a:rPr lang="el-GR" sz="1100" b="0" i="0" u="none" strike="noStrike" dirty="0" err="1">
                          <a:solidFill>
                            <a:srgbClr val="8C8888"/>
                          </a:solidFill>
                          <a:latin typeface="Meta Pro Cond Medium" panose="02000606030000020004" pitchFamily="2" charset="0"/>
                        </a:rPr>
                        <a:t>Câmpia</a:t>
                      </a:r>
                      <a:r>
                        <a:rPr lang="el-GR" sz="1100" b="0" i="0" u="none" strike="noStrike" dirty="0">
                          <a:solidFill>
                            <a:srgbClr val="8C8888"/>
                          </a:solidFill>
                          <a:latin typeface="Meta Pro Cond Medium" panose="02000606030000020004" pitchFamily="2" charset="0"/>
                        </a:rPr>
                        <a:t> </a:t>
                      </a:r>
                      <a:r>
                        <a:rPr lang="el-GR" sz="1100" b="0" i="0" u="none" strike="noStrike" dirty="0" err="1">
                          <a:solidFill>
                            <a:srgbClr val="8C8888"/>
                          </a:solidFill>
                          <a:latin typeface="Meta Pro Cond Medium" panose="02000606030000020004" pitchFamily="2" charset="0"/>
                        </a:rPr>
                        <a:t>Turzii</a:t>
                      </a:r>
                      <a:endParaRPr lang="el-GR" sz="1100" b="0" i="0" u="none" strike="noStrike" dirty="0">
                        <a:solidFill>
                          <a:srgbClr val="8C8888"/>
                        </a:solidFill>
                        <a:latin typeface="Meta Pro Cond Medium" panose="02000606030000020004" pitchFamily="2"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l-GR" sz="1100" b="0" i="0" u="none" strike="noStrike" dirty="0">
                          <a:solidFill>
                            <a:srgbClr val="8C8888"/>
                          </a:solidFill>
                          <a:latin typeface="Arial" panose="020B0604020202020204" pitchFamily="34" charset="0"/>
                          <a:cs typeface="Arial" panose="020B0604020202020204" pitchFamily="34" charset="0"/>
                        </a:rPr>
                        <a:t>51,8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l-GR" sz="1100" b="0" i="0" u="none" strike="noStrike" dirty="0">
                          <a:solidFill>
                            <a:srgbClr val="8C8888"/>
                          </a:solidFill>
                          <a:latin typeface="Arial" panose="020B0604020202020204" pitchFamily="34" charset="0"/>
                          <a:cs typeface="Arial" panose="020B0604020202020204" pitchFamily="34" charset="0"/>
                        </a:rPr>
                        <a:t>397,1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l-GR" sz="1100" b="0" i="0" u="none" strike="noStrike" dirty="0">
                          <a:solidFill>
                            <a:srgbClr val="8C8888"/>
                          </a:solidFill>
                          <a:latin typeface="Arial" panose="020B0604020202020204" pitchFamily="34" charset="0"/>
                          <a:cs typeface="Arial" panose="020B0604020202020204" pitchFamily="34" charset="0"/>
                        </a:rPr>
                        <a:t>05/2016 - 10/2019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0" name="TextBox 4"/>
          <p:cNvSpPr txBox="1"/>
          <p:nvPr/>
        </p:nvSpPr>
        <p:spPr>
          <a:xfrm>
            <a:off x="3520440" y="183793"/>
            <a:ext cx="7245253" cy="400110"/>
          </a:xfrm>
          <a:prstGeom prst="rect">
            <a:avLst/>
          </a:prstGeom>
          <a:noFill/>
        </p:spPr>
        <p:txBody>
          <a:bodyPr wrap="none" rtlCol="0">
            <a:spAutoFit/>
          </a:bodyPr>
          <a:lstStyle/>
          <a:p>
            <a:r>
              <a:rPr lang="el-GR" sz="2000" dirty="0">
                <a:solidFill>
                  <a:schemeClr val="tx1">
                    <a:lumMod val="85000"/>
                    <a:lumOff val="15000"/>
                  </a:schemeClr>
                </a:solidFill>
                <a:latin typeface="Meta Pro Cond Black" panose="02000A06040000020004" pitchFamily="2" charset="0"/>
              </a:rPr>
              <a:t>Ο μεγαλύτερος υπό υλοποίηση σε μήκος αυτοκινητόδρομος στην Ε.Ε. </a:t>
            </a:r>
            <a:endParaRPr lang="el-GR" dirty="0">
              <a:solidFill>
                <a:schemeClr val="tx1">
                  <a:lumMod val="85000"/>
                  <a:lumOff val="15000"/>
                </a:schemeClr>
              </a:solidFill>
              <a:latin typeface="Meta Pro Cond Black" panose="02000A06040000020004" pitchFamily="2" charset="0"/>
            </a:endParaRPr>
          </a:p>
        </p:txBody>
      </p:sp>
      <p:sp>
        <p:nvSpPr>
          <p:cNvPr id="11" name="Rectangle 3"/>
          <p:cNvSpPr/>
          <p:nvPr/>
        </p:nvSpPr>
        <p:spPr>
          <a:xfrm>
            <a:off x="3401060" y="152400"/>
            <a:ext cx="165100" cy="584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0200" y="228600"/>
            <a:ext cx="165100" cy="584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95300" y="381913"/>
            <a:ext cx="8808758" cy="707886"/>
          </a:xfrm>
          <a:prstGeom prst="rect">
            <a:avLst/>
          </a:prstGeom>
          <a:noFill/>
        </p:spPr>
        <p:txBody>
          <a:bodyPr wrap="none" rtlCol="0">
            <a:spAutoFit/>
          </a:bodyPr>
          <a:lstStyle/>
          <a:p>
            <a:r>
              <a:rPr lang="el-GR" sz="2000" dirty="0">
                <a:solidFill>
                  <a:schemeClr val="tx1">
                    <a:lumMod val="85000"/>
                    <a:lumOff val="15000"/>
                  </a:schemeClr>
                </a:solidFill>
                <a:latin typeface="Meta Pro Cond Black" panose="02000A06040000020004" pitchFamily="2" charset="0"/>
              </a:rPr>
              <a:t>Η θέση του Νέου Αυτοκινητοδρόμου Κρήτης στο Ευρωπαϊκό Νησιωτικό Περιβάλλον</a:t>
            </a:r>
          </a:p>
          <a:p>
            <a:endParaRPr lang="el-GR" sz="2000" dirty="0">
              <a:solidFill>
                <a:schemeClr val="tx1">
                  <a:lumMod val="85000"/>
                  <a:lumOff val="15000"/>
                </a:schemeClr>
              </a:solidFill>
              <a:latin typeface="Meta Pro Cond Black" panose="02000A06040000020004" pitchFamily="2" charset="0"/>
            </a:endParaRPr>
          </a:p>
        </p:txBody>
      </p:sp>
      <p:pic>
        <p:nvPicPr>
          <p:cNvPr id="7" name="Picture 6" descr="Graphical user interface, text&#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62385" y="6290137"/>
            <a:ext cx="1835915" cy="405303"/>
          </a:xfrm>
          <a:prstGeom prst="rect">
            <a:avLst/>
          </a:prstGeom>
        </p:spPr>
      </p:pic>
      <p:pic>
        <p:nvPicPr>
          <p:cNvPr id="3" name="Picture 2" descr="A picture containing text, gear&#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212304"/>
            <a:ext cx="8648700" cy="1280483"/>
          </a:xfrm>
          <a:prstGeom prst="rect">
            <a:avLst/>
          </a:prstGeom>
        </p:spPr>
      </p:pic>
      <p:grpSp>
        <p:nvGrpSpPr>
          <p:cNvPr id="16" name="Group 15"/>
          <p:cNvGrpSpPr/>
          <p:nvPr/>
        </p:nvGrpSpPr>
        <p:grpSpPr>
          <a:xfrm>
            <a:off x="933448" y="1897592"/>
            <a:ext cx="2305051" cy="2425636"/>
            <a:chOff x="933448" y="1942083"/>
            <a:chExt cx="2305051" cy="2425636"/>
          </a:xfrm>
        </p:grpSpPr>
        <p:pic>
          <p:nvPicPr>
            <p:cNvPr id="10" name="Picture 9" descr="Icon&#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30296" y="1942083"/>
              <a:ext cx="911354" cy="941834"/>
            </a:xfrm>
            <a:prstGeom prst="rect">
              <a:avLst/>
            </a:prstGeom>
          </p:spPr>
        </p:pic>
        <p:sp>
          <p:nvSpPr>
            <p:cNvPr id="11" name="TextBox 10"/>
            <p:cNvSpPr txBox="1"/>
            <p:nvPr/>
          </p:nvSpPr>
          <p:spPr>
            <a:xfrm>
              <a:off x="1569646" y="2951946"/>
              <a:ext cx="1032655" cy="400110"/>
            </a:xfrm>
            <a:prstGeom prst="rect">
              <a:avLst/>
            </a:prstGeom>
            <a:noFill/>
          </p:spPr>
          <p:txBody>
            <a:bodyPr wrap="none" rtlCol="0">
              <a:spAutoFit/>
            </a:bodyPr>
            <a:lstStyle/>
            <a:p>
              <a:r>
                <a:rPr lang="el-GR" sz="2000" dirty="0">
                  <a:solidFill>
                    <a:schemeClr val="tx1">
                      <a:lumMod val="50000"/>
                      <a:lumOff val="50000"/>
                    </a:schemeClr>
                  </a:solidFill>
                  <a:latin typeface="Meta Pro Cond Black" panose="02000A06040000020004" pitchFamily="2" charset="0"/>
                </a:rPr>
                <a:t>Σικελίας</a:t>
              </a:r>
              <a:endParaRPr lang="en-US" sz="2000" dirty="0">
                <a:solidFill>
                  <a:schemeClr val="tx1">
                    <a:lumMod val="50000"/>
                    <a:lumOff val="50000"/>
                  </a:schemeClr>
                </a:solidFill>
                <a:latin typeface="Meta Pro Cond Black" panose="02000A06040000020004" pitchFamily="2" charset="0"/>
              </a:endParaRPr>
            </a:p>
          </p:txBody>
        </p:sp>
        <p:sp>
          <p:nvSpPr>
            <p:cNvPr id="12" name="TextBox 11"/>
            <p:cNvSpPr txBox="1"/>
            <p:nvPr/>
          </p:nvSpPr>
          <p:spPr>
            <a:xfrm>
              <a:off x="933448" y="3352056"/>
              <a:ext cx="2305051" cy="1015663"/>
            </a:xfrm>
            <a:prstGeom prst="rect">
              <a:avLst/>
            </a:prstGeom>
            <a:noFill/>
          </p:spPr>
          <p:txBody>
            <a:bodyPr wrap="square" rtlCol="0">
              <a:spAutoFit/>
            </a:bodyPr>
            <a:lstStyle/>
            <a:p>
              <a:r>
                <a:rPr lang="el-GR" sz="1500" dirty="0">
                  <a:solidFill>
                    <a:srgbClr val="002060"/>
                  </a:solidFill>
                  <a:latin typeface="Meta Pro Cond Medium" panose="02000606030000020004" pitchFamily="2" charset="0"/>
                </a:rPr>
                <a:t>ενώ έχει τριπλάσια έκταση, </a:t>
              </a:r>
            </a:p>
            <a:p>
              <a:r>
                <a:rPr lang="el-GR" sz="1500" dirty="0">
                  <a:solidFill>
                    <a:srgbClr val="002060"/>
                  </a:solidFill>
                  <a:latin typeface="Meta Pro Cond Medium" panose="02000606030000020004" pitchFamily="2" charset="0"/>
                </a:rPr>
                <a:t>πολλαπλάσιο πληθυσμό </a:t>
              </a:r>
            </a:p>
            <a:p>
              <a:r>
                <a:rPr lang="el-GR" sz="1500" dirty="0">
                  <a:solidFill>
                    <a:srgbClr val="002060"/>
                  </a:solidFill>
                  <a:latin typeface="Meta Pro Cond Medium" panose="02000606030000020004" pitchFamily="2" charset="0"/>
                </a:rPr>
                <a:t>και αρκετά μεγάλα αστικά</a:t>
              </a:r>
            </a:p>
            <a:p>
              <a:r>
                <a:rPr lang="el-GR" sz="1500" dirty="0">
                  <a:solidFill>
                    <a:srgbClr val="002060"/>
                  </a:solidFill>
                  <a:latin typeface="Meta Pro Cond Medium" panose="02000606030000020004" pitchFamily="2" charset="0"/>
                </a:rPr>
                <a:t>κέντρο</a:t>
              </a:r>
              <a:endParaRPr lang="en-US" sz="1500" dirty="0">
                <a:solidFill>
                  <a:srgbClr val="002060"/>
                </a:solidFill>
                <a:latin typeface="Meta Pro Cond Medium" panose="02000606030000020004" pitchFamily="2" charset="0"/>
              </a:endParaRPr>
            </a:p>
          </p:txBody>
        </p:sp>
      </p:grpSp>
      <p:grpSp>
        <p:nvGrpSpPr>
          <p:cNvPr id="17" name="Group 16"/>
          <p:cNvGrpSpPr/>
          <p:nvPr/>
        </p:nvGrpSpPr>
        <p:grpSpPr>
          <a:xfrm>
            <a:off x="3623692" y="1897592"/>
            <a:ext cx="2305051" cy="1963971"/>
            <a:chOff x="933448" y="1942083"/>
            <a:chExt cx="2305051" cy="1963971"/>
          </a:xfrm>
        </p:grpSpPr>
        <p:pic>
          <p:nvPicPr>
            <p:cNvPr id="18" name="Picture 17" descr="Icon&#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30296" y="1942083"/>
              <a:ext cx="911354" cy="941834"/>
            </a:xfrm>
            <a:prstGeom prst="rect">
              <a:avLst/>
            </a:prstGeom>
          </p:spPr>
        </p:pic>
        <p:sp>
          <p:nvSpPr>
            <p:cNvPr id="19" name="TextBox 18"/>
            <p:cNvSpPr txBox="1"/>
            <p:nvPr/>
          </p:nvSpPr>
          <p:spPr>
            <a:xfrm>
              <a:off x="1479878" y="2951946"/>
              <a:ext cx="1212191" cy="400110"/>
            </a:xfrm>
            <a:prstGeom prst="rect">
              <a:avLst/>
            </a:prstGeom>
            <a:noFill/>
          </p:spPr>
          <p:txBody>
            <a:bodyPr wrap="none" rtlCol="0">
              <a:spAutoFit/>
            </a:bodyPr>
            <a:lstStyle/>
            <a:p>
              <a:r>
                <a:rPr lang="el-GR" sz="2000" dirty="0">
                  <a:solidFill>
                    <a:schemeClr val="tx1">
                      <a:lumMod val="50000"/>
                      <a:lumOff val="50000"/>
                    </a:schemeClr>
                  </a:solidFill>
                  <a:latin typeface="Meta Pro Cond Black" panose="02000A06040000020004" pitchFamily="2" charset="0"/>
                </a:rPr>
                <a:t>Σαρδηνίας</a:t>
              </a:r>
              <a:endParaRPr lang="en-US" sz="2000" dirty="0">
                <a:solidFill>
                  <a:schemeClr val="tx1">
                    <a:lumMod val="50000"/>
                    <a:lumOff val="50000"/>
                  </a:schemeClr>
                </a:solidFill>
                <a:latin typeface="Meta Pro Cond Black" panose="02000A06040000020004" pitchFamily="2" charset="0"/>
              </a:endParaRPr>
            </a:p>
          </p:txBody>
        </p:sp>
        <p:sp>
          <p:nvSpPr>
            <p:cNvPr id="20" name="TextBox 19"/>
            <p:cNvSpPr txBox="1"/>
            <p:nvPr/>
          </p:nvSpPr>
          <p:spPr>
            <a:xfrm>
              <a:off x="933448" y="3352056"/>
              <a:ext cx="2305051" cy="553998"/>
            </a:xfrm>
            <a:prstGeom prst="rect">
              <a:avLst/>
            </a:prstGeom>
            <a:noFill/>
          </p:spPr>
          <p:txBody>
            <a:bodyPr wrap="square" rtlCol="0">
              <a:spAutoFit/>
            </a:bodyPr>
            <a:lstStyle/>
            <a:p>
              <a:r>
                <a:rPr lang="el-GR" sz="1500" dirty="0">
                  <a:solidFill>
                    <a:srgbClr val="002060"/>
                  </a:solidFill>
                  <a:latin typeface="Meta Pro Cond Medium" panose="02000606030000020004" pitchFamily="2" charset="0"/>
                </a:rPr>
                <a:t>ενώ έχει περίπου τριπλάσια </a:t>
              </a:r>
            </a:p>
            <a:p>
              <a:r>
                <a:rPr lang="el-GR" sz="1500" dirty="0">
                  <a:solidFill>
                    <a:srgbClr val="002060"/>
                  </a:solidFill>
                  <a:latin typeface="Meta Pro Cond Medium" panose="02000606030000020004" pitchFamily="2" charset="0"/>
                </a:rPr>
                <a:t>έκταση και πληθυσμό</a:t>
              </a:r>
              <a:endParaRPr lang="en-US" sz="1500" dirty="0">
                <a:solidFill>
                  <a:srgbClr val="002060"/>
                </a:solidFill>
                <a:latin typeface="Meta Pro Cond Medium" panose="02000606030000020004" pitchFamily="2" charset="0"/>
              </a:endParaRPr>
            </a:p>
          </p:txBody>
        </p:sp>
      </p:grpSp>
      <p:grpSp>
        <p:nvGrpSpPr>
          <p:cNvPr id="21" name="Group 20"/>
          <p:cNvGrpSpPr/>
          <p:nvPr/>
        </p:nvGrpSpPr>
        <p:grpSpPr>
          <a:xfrm>
            <a:off x="6313936" y="1897592"/>
            <a:ext cx="2305051" cy="1963971"/>
            <a:chOff x="933448" y="1942083"/>
            <a:chExt cx="2305051" cy="1963971"/>
          </a:xfrm>
        </p:grpSpPr>
        <p:pic>
          <p:nvPicPr>
            <p:cNvPr id="22" name="Picture 21" descr="Icon&#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30296" y="1942083"/>
              <a:ext cx="911354" cy="941834"/>
            </a:xfrm>
            <a:prstGeom prst="rect">
              <a:avLst/>
            </a:prstGeom>
          </p:spPr>
        </p:pic>
        <p:sp>
          <p:nvSpPr>
            <p:cNvPr id="23" name="TextBox 22"/>
            <p:cNvSpPr txBox="1"/>
            <p:nvPr/>
          </p:nvSpPr>
          <p:spPr>
            <a:xfrm>
              <a:off x="1526365" y="2951946"/>
              <a:ext cx="1119217" cy="400110"/>
            </a:xfrm>
            <a:prstGeom prst="rect">
              <a:avLst/>
            </a:prstGeom>
            <a:noFill/>
          </p:spPr>
          <p:txBody>
            <a:bodyPr wrap="none" rtlCol="0">
              <a:spAutoFit/>
            </a:bodyPr>
            <a:lstStyle/>
            <a:p>
              <a:r>
                <a:rPr lang="el-GR" sz="2000" dirty="0">
                  <a:solidFill>
                    <a:schemeClr val="tx1">
                      <a:lumMod val="50000"/>
                      <a:lumOff val="50000"/>
                    </a:schemeClr>
                  </a:solidFill>
                  <a:latin typeface="Meta Pro Cond Black" panose="02000A06040000020004" pitchFamily="2" charset="0"/>
                </a:rPr>
                <a:t>Κορσικής</a:t>
              </a:r>
              <a:endParaRPr lang="en-US" sz="2000" dirty="0">
                <a:solidFill>
                  <a:schemeClr val="tx1">
                    <a:lumMod val="50000"/>
                    <a:lumOff val="50000"/>
                  </a:schemeClr>
                </a:solidFill>
                <a:latin typeface="Meta Pro Cond Black" panose="02000A06040000020004" pitchFamily="2" charset="0"/>
              </a:endParaRPr>
            </a:p>
          </p:txBody>
        </p:sp>
        <p:sp>
          <p:nvSpPr>
            <p:cNvPr id="24" name="TextBox 23"/>
            <p:cNvSpPr txBox="1"/>
            <p:nvPr/>
          </p:nvSpPr>
          <p:spPr>
            <a:xfrm>
              <a:off x="933448" y="3352056"/>
              <a:ext cx="2305051" cy="553998"/>
            </a:xfrm>
            <a:prstGeom prst="rect">
              <a:avLst/>
            </a:prstGeom>
            <a:noFill/>
          </p:spPr>
          <p:txBody>
            <a:bodyPr wrap="square" rtlCol="0">
              <a:spAutoFit/>
            </a:bodyPr>
            <a:lstStyle/>
            <a:p>
              <a:r>
                <a:rPr lang="el-GR" sz="1500" dirty="0">
                  <a:solidFill>
                    <a:srgbClr val="002060"/>
                  </a:solidFill>
                  <a:latin typeface="Meta Pro Cond Medium" panose="02000606030000020004" pitchFamily="2" charset="0"/>
                </a:rPr>
                <a:t>που έχει παρόμοια έκταση</a:t>
              </a:r>
            </a:p>
            <a:p>
              <a:r>
                <a:rPr lang="el-GR" sz="1500" dirty="0">
                  <a:solidFill>
                    <a:srgbClr val="002060"/>
                  </a:solidFill>
                  <a:latin typeface="Meta Pro Cond Medium" panose="02000606030000020004" pitchFamily="2" charset="0"/>
                </a:rPr>
                <a:t>και περίπου μισό πληθυσμό</a:t>
              </a:r>
              <a:endParaRPr lang="en-US" sz="1500" dirty="0">
                <a:solidFill>
                  <a:srgbClr val="002060"/>
                </a:solidFill>
                <a:latin typeface="Meta Pro Cond Medium" panose="02000606030000020004" pitchFamily="2" charset="0"/>
              </a:endParaRPr>
            </a:p>
          </p:txBody>
        </p:sp>
      </p:grpSp>
      <p:grpSp>
        <p:nvGrpSpPr>
          <p:cNvPr id="30" name="Group 29"/>
          <p:cNvGrpSpPr/>
          <p:nvPr/>
        </p:nvGrpSpPr>
        <p:grpSpPr>
          <a:xfrm>
            <a:off x="9004179" y="1897592"/>
            <a:ext cx="1968622" cy="1702658"/>
            <a:chOff x="9004179" y="2073535"/>
            <a:chExt cx="1968622" cy="1702658"/>
          </a:xfrm>
        </p:grpSpPr>
        <p:pic>
          <p:nvPicPr>
            <p:cNvPr id="29" name="Pictur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32813" y="2073535"/>
              <a:ext cx="911354" cy="911354"/>
            </a:xfrm>
            <a:prstGeom prst="rect">
              <a:avLst/>
            </a:prstGeom>
          </p:spPr>
        </p:pic>
        <p:sp>
          <p:nvSpPr>
            <p:cNvPr id="27" name="TextBox 26"/>
            <p:cNvSpPr txBox="1"/>
            <p:nvPr/>
          </p:nvSpPr>
          <p:spPr>
            <a:xfrm>
              <a:off x="9528268" y="3052918"/>
              <a:ext cx="920445" cy="400110"/>
            </a:xfrm>
            <a:prstGeom prst="rect">
              <a:avLst/>
            </a:prstGeom>
            <a:noFill/>
          </p:spPr>
          <p:txBody>
            <a:bodyPr wrap="none" rtlCol="0">
              <a:spAutoFit/>
            </a:bodyPr>
            <a:lstStyle/>
            <a:p>
              <a:r>
                <a:rPr lang="el-GR" sz="2000" dirty="0">
                  <a:solidFill>
                    <a:schemeClr val="tx1">
                      <a:lumMod val="50000"/>
                      <a:lumOff val="50000"/>
                    </a:schemeClr>
                  </a:solidFill>
                  <a:latin typeface="Meta Pro Cond Black" panose="02000A06040000020004" pitchFamily="2" charset="0"/>
                </a:rPr>
                <a:t>Κύπρος</a:t>
              </a:r>
              <a:endParaRPr lang="en-US" sz="2000" dirty="0">
                <a:solidFill>
                  <a:schemeClr val="tx1">
                    <a:lumMod val="50000"/>
                    <a:lumOff val="50000"/>
                  </a:schemeClr>
                </a:solidFill>
                <a:latin typeface="Meta Pro Cond Black" panose="02000A06040000020004" pitchFamily="2" charset="0"/>
              </a:endParaRPr>
            </a:p>
          </p:txBody>
        </p:sp>
        <p:sp>
          <p:nvSpPr>
            <p:cNvPr id="28" name="TextBox 27"/>
            <p:cNvSpPr txBox="1"/>
            <p:nvPr/>
          </p:nvSpPr>
          <p:spPr>
            <a:xfrm>
              <a:off x="9004179" y="3453028"/>
              <a:ext cx="1968622" cy="323165"/>
            </a:xfrm>
            <a:prstGeom prst="rect">
              <a:avLst/>
            </a:prstGeom>
            <a:noFill/>
          </p:spPr>
          <p:txBody>
            <a:bodyPr wrap="square" rtlCol="0">
              <a:spAutoFit/>
            </a:bodyPr>
            <a:lstStyle/>
            <a:p>
              <a:r>
                <a:rPr lang="el-GR" sz="1500" dirty="0">
                  <a:solidFill>
                    <a:srgbClr val="002060"/>
                  </a:solidFill>
                  <a:latin typeface="Meta Pro Cond Medium" panose="02000606030000020004" pitchFamily="2" charset="0"/>
                </a:rPr>
                <a:t>σχετικά παρόμοια εικόνα</a:t>
              </a:r>
              <a:endParaRPr lang="en-US" sz="1500" dirty="0">
                <a:solidFill>
                  <a:srgbClr val="002060"/>
                </a:solidFill>
                <a:latin typeface="Meta Pro Cond Medium" panose="02000606030000020004" pitchFamily="2" charset="0"/>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54451" cy="6858000"/>
          </a:xfrm>
          <a:prstGeom prst="rect">
            <a:avLst/>
          </a:prstGeom>
        </p:spPr>
      </p:pic>
      <p:pic>
        <p:nvPicPr>
          <p:cNvPr id="8" name="Picture 7" descr="Graphical user interface, text&#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62385" y="6290137"/>
            <a:ext cx="1835915" cy="405303"/>
          </a:xfrm>
          <a:prstGeom prst="rect">
            <a:avLst/>
          </a:prstGeom>
        </p:spPr>
      </p:pic>
      <p:sp>
        <p:nvSpPr>
          <p:cNvPr id="9" name="TextBox 8"/>
          <p:cNvSpPr txBox="1"/>
          <p:nvPr/>
        </p:nvSpPr>
        <p:spPr>
          <a:xfrm>
            <a:off x="317500" y="4724400"/>
            <a:ext cx="2247900" cy="1323439"/>
          </a:xfrm>
          <a:prstGeom prst="rect">
            <a:avLst/>
          </a:prstGeom>
          <a:noFill/>
        </p:spPr>
        <p:txBody>
          <a:bodyPr wrap="square" rtlCol="0">
            <a:spAutoFit/>
          </a:bodyPr>
          <a:lstStyle/>
          <a:p>
            <a:r>
              <a:rPr lang="el-GR" sz="2000" dirty="0">
                <a:solidFill>
                  <a:schemeClr val="bg1"/>
                </a:solidFill>
                <a:latin typeface="Meta Pro Cond Black" panose="02000A06040000020004" pitchFamily="2" charset="0"/>
              </a:rPr>
              <a:t>Η θέση του ΒΟΑΚ στο Ευρωπαϊκό Νησιωτικό Περιβάλλον</a:t>
            </a:r>
          </a:p>
        </p:txBody>
      </p:sp>
      <p:graphicFrame>
        <p:nvGraphicFramePr>
          <p:cNvPr id="7" name="6 - Πίνακας"/>
          <p:cNvGraphicFramePr>
            <a:graphicFrameLocks noGrp="1"/>
          </p:cNvGraphicFramePr>
          <p:nvPr/>
        </p:nvGraphicFramePr>
        <p:xfrm>
          <a:off x="3355340" y="1018487"/>
          <a:ext cx="7856220" cy="4837065"/>
        </p:xfrm>
        <a:graphic>
          <a:graphicData uri="http://schemas.openxmlformats.org/drawingml/2006/table">
            <a:tbl>
              <a:tblPr/>
              <a:tblGrid>
                <a:gridCol w="2704554">
                  <a:extLst>
                    <a:ext uri="{9D8B030D-6E8A-4147-A177-3AD203B41FA5}">
                      <a16:colId xmlns:a16="http://schemas.microsoft.com/office/drawing/2014/main" val="20000"/>
                    </a:ext>
                  </a:extLst>
                </a:gridCol>
                <a:gridCol w="1222142">
                  <a:extLst>
                    <a:ext uri="{9D8B030D-6E8A-4147-A177-3AD203B41FA5}">
                      <a16:colId xmlns:a16="http://schemas.microsoft.com/office/drawing/2014/main" val="20001"/>
                    </a:ext>
                  </a:extLst>
                </a:gridCol>
                <a:gridCol w="1222142">
                  <a:extLst>
                    <a:ext uri="{9D8B030D-6E8A-4147-A177-3AD203B41FA5}">
                      <a16:colId xmlns:a16="http://schemas.microsoft.com/office/drawing/2014/main" val="20002"/>
                    </a:ext>
                  </a:extLst>
                </a:gridCol>
                <a:gridCol w="2707382">
                  <a:extLst>
                    <a:ext uri="{9D8B030D-6E8A-4147-A177-3AD203B41FA5}">
                      <a16:colId xmlns:a16="http://schemas.microsoft.com/office/drawing/2014/main" val="20003"/>
                    </a:ext>
                  </a:extLst>
                </a:gridCol>
              </a:tblGrid>
              <a:tr h="315959">
                <a:tc>
                  <a:txBody>
                    <a:bodyPr/>
                    <a:lstStyle/>
                    <a:p>
                      <a:pPr algn="ctr" rtl="0" fontAlgn="ctr"/>
                      <a:r>
                        <a:rPr lang="el-GR" sz="1100" b="1" i="0" u="none" strike="noStrike" dirty="0">
                          <a:solidFill>
                            <a:schemeClr val="tx1">
                              <a:lumMod val="75000"/>
                              <a:lumOff val="25000"/>
                            </a:schemeClr>
                          </a:solidFill>
                          <a:latin typeface="Meta Pro Cond Medium" panose="02000606030000020004" pitchFamily="2" charset="0"/>
                        </a:rPr>
                        <a:t>Νησιωτική Περιοχή</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D5DCE4"/>
                    </a:solidFill>
                  </a:tcPr>
                </a:tc>
                <a:tc>
                  <a:txBody>
                    <a:bodyPr/>
                    <a:lstStyle/>
                    <a:p>
                      <a:pPr algn="ctr" rtl="0" fontAlgn="ctr"/>
                      <a:r>
                        <a:rPr lang="el-GR" sz="1100" b="1" i="0" u="none" strike="noStrike" dirty="0">
                          <a:solidFill>
                            <a:schemeClr val="tx1">
                              <a:lumMod val="75000"/>
                              <a:lumOff val="25000"/>
                            </a:schemeClr>
                          </a:solidFill>
                          <a:latin typeface="Meta Pro Cond Medium" panose="02000606030000020004" pitchFamily="2" charset="0"/>
                        </a:rPr>
                        <a:t>Επιφάνεια (χλμ</a:t>
                      </a:r>
                      <a:r>
                        <a:rPr lang="el-GR" sz="1100" b="1" i="0" u="none" strike="noStrike" baseline="30000" dirty="0">
                          <a:solidFill>
                            <a:schemeClr val="tx1">
                              <a:lumMod val="75000"/>
                              <a:lumOff val="25000"/>
                            </a:schemeClr>
                          </a:solidFill>
                          <a:latin typeface="Meta Pro Cond Medium" panose="02000606030000020004" pitchFamily="2" charset="0"/>
                        </a:rPr>
                        <a:t>2</a:t>
                      </a:r>
                      <a:r>
                        <a:rPr lang="el-GR" sz="1100" b="1" i="0" u="none" strike="noStrike" dirty="0">
                          <a:solidFill>
                            <a:schemeClr val="tx1">
                              <a:lumMod val="75000"/>
                              <a:lumOff val="25000"/>
                            </a:schemeClr>
                          </a:solidFill>
                          <a:latin typeface="Meta Pro Cond Medium" panose="02000606030000020004" pitchFamily="2"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D5DCE4"/>
                    </a:solidFill>
                  </a:tcPr>
                </a:tc>
                <a:tc>
                  <a:txBody>
                    <a:bodyPr/>
                    <a:lstStyle/>
                    <a:p>
                      <a:pPr algn="ctr" rtl="0" fontAlgn="ctr"/>
                      <a:r>
                        <a:rPr lang="el-GR" sz="1100" b="1" i="0" u="none" strike="noStrike" dirty="0">
                          <a:solidFill>
                            <a:schemeClr val="tx1">
                              <a:lumMod val="75000"/>
                              <a:lumOff val="25000"/>
                            </a:schemeClr>
                          </a:solidFill>
                          <a:latin typeface="Meta Pro Cond Medium" panose="02000606030000020004" pitchFamily="2" charset="0"/>
                        </a:rPr>
                        <a:t>Πληθυσμός (προσέγγιση)</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D5DCE4"/>
                    </a:solidFill>
                  </a:tcPr>
                </a:tc>
                <a:tc>
                  <a:txBody>
                    <a:bodyPr/>
                    <a:lstStyle/>
                    <a:p>
                      <a:pPr algn="ctr" rtl="0" fontAlgn="ctr"/>
                      <a:r>
                        <a:rPr lang="el-GR" sz="1100" b="1" i="0" u="none" strike="noStrike" dirty="0">
                          <a:solidFill>
                            <a:schemeClr val="tx1">
                              <a:lumMod val="75000"/>
                              <a:lumOff val="25000"/>
                            </a:schemeClr>
                          </a:solidFill>
                          <a:latin typeface="Meta Pro Cond Medium" panose="02000606030000020004" pitchFamily="2" charset="0"/>
                        </a:rPr>
                        <a:t>Μήκος βασικών οδικών αξόνων</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D5DCE4"/>
                    </a:solidFill>
                  </a:tcPr>
                </a:tc>
                <a:extLst>
                  <a:ext uri="{0D108BD9-81ED-4DB2-BD59-A6C34878D82A}">
                    <a16:rowId xmlns:a16="http://schemas.microsoft.com/office/drawing/2014/main" val="10000"/>
                  </a:ext>
                </a:extLst>
              </a:tr>
              <a:tr h="445496">
                <a:tc>
                  <a:txBody>
                    <a:bodyPr/>
                    <a:lstStyle/>
                    <a:p>
                      <a:pPr algn="ctr" rtl="0" fontAlgn="ctr"/>
                      <a:r>
                        <a:rPr lang="el-GR" sz="1100" b="1" i="0" u="none" strike="noStrike" dirty="0">
                          <a:solidFill>
                            <a:schemeClr val="bg1"/>
                          </a:solidFill>
                          <a:latin typeface="Meta Pro Cond Medium" panose="02000606030000020004" pitchFamily="2" charset="0"/>
                        </a:rPr>
                        <a:t>Κρήτη</a:t>
                      </a:r>
                    </a:p>
                    <a:p>
                      <a:pPr algn="ctr" rtl="0" fontAlgn="ctr"/>
                      <a:r>
                        <a:rPr lang="el-GR" sz="1100" b="1" i="0" u="none" strike="noStrike" dirty="0">
                          <a:solidFill>
                            <a:schemeClr val="bg1"/>
                          </a:solidFill>
                          <a:latin typeface="Meta Pro Cond Medium" panose="02000606030000020004" pitchFamily="2" charset="0"/>
                        </a:rPr>
                        <a:t>(ΑΕΠ: ~ 8 δις €)</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2060"/>
                    </a:solidFill>
                  </a:tcPr>
                </a:tc>
                <a:tc>
                  <a:txBody>
                    <a:bodyPr/>
                    <a:lstStyle/>
                    <a:p>
                      <a:pPr algn="ctr" rtl="0" fontAlgn="ctr"/>
                      <a:r>
                        <a:rPr lang="el-GR" sz="1100" b="0" i="0" u="none" strike="noStrike">
                          <a:solidFill>
                            <a:schemeClr val="bg1"/>
                          </a:solidFill>
                          <a:latin typeface="Meta Pro Cond Medium" panose="02000606030000020004" pitchFamily="2" charset="0"/>
                        </a:rPr>
                        <a:t>8.450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2060"/>
                    </a:solidFill>
                  </a:tcPr>
                </a:tc>
                <a:tc>
                  <a:txBody>
                    <a:bodyPr/>
                    <a:lstStyle/>
                    <a:p>
                      <a:pPr algn="ctr" rtl="0" fontAlgn="ctr"/>
                      <a:r>
                        <a:rPr lang="el-GR" sz="1100" b="0" i="0" u="none" strike="noStrike">
                          <a:solidFill>
                            <a:schemeClr val="bg1"/>
                          </a:solidFill>
                          <a:latin typeface="Meta Pro Cond Medium" panose="02000606030000020004" pitchFamily="2" charset="0"/>
                        </a:rPr>
                        <a:t>625.000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2060"/>
                    </a:solidFill>
                  </a:tcPr>
                </a:tc>
                <a:tc>
                  <a:txBody>
                    <a:bodyPr/>
                    <a:lstStyle/>
                    <a:p>
                      <a:pPr algn="l" rtl="0" fontAlgn="ctr"/>
                      <a:r>
                        <a:rPr lang="el-GR" sz="1100" b="0" i="0" u="none" strike="noStrike" dirty="0">
                          <a:solidFill>
                            <a:schemeClr val="bg1"/>
                          </a:solidFill>
                          <a:latin typeface="Meta Pro Cond Medium" panose="02000606030000020004" pitchFamily="2" charset="0"/>
                        </a:rPr>
                        <a:t>Β.Ο.Α.Κ (</a:t>
                      </a:r>
                      <a:r>
                        <a:rPr lang="en-US" sz="1100" b="0" i="0" u="none" strike="noStrike" dirty="0">
                          <a:solidFill>
                            <a:schemeClr val="bg1"/>
                          </a:solidFill>
                          <a:latin typeface="Meta Pro Cond Medium" panose="02000606030000020004" pitchFamily="2" charset="0"/>
                        </a:rPr>
                        <a:t>294</a:t>
                      </a:r>
                      <a:r>
                        <a:rPr lang="el-GR" sz="1100" b="0" i="0" u="none" strike="noStrike" dirty="0">
                          <a:solidFill>
                            <a:schemeClr val="bg1"/>
                          </a:solidFill>
                          <a:latin typeface="Meta Pro Cond Medium" panose="02000606030000020004" pitchFamily="2" charset="0"/>
                        </a:rPr>
                        <a:t> χλμ., τετράιχνη διατομή με 2 λωρίδες &amp; ΛΕΑ ανά κατεύθυνση)</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2060"/>
                    </a:solidFill>
                  </a:tcPr>
                </a:tc>
                <a:extLst>
                  <a:ext uri="{0D108BD9-81ED-4DB2-BD59-A6C34878D82A}">
                    <a16:rowId xmlns:a16="http://schemas.microsoft.com/office/drawing/2014/main" val="10001"/>
                  </a:ext>
                </a:extLst>
              </a:tr>
              <a:tr h="1315768">
                <a:tc>
                  <a:txBody>
                    <a:bodyPr/>
                    <a:lstStyle/>
                    <a:p>
                      <a:pPr algn="ctr" rtl="0" fontAlgn="ctr"/>
                      <a:r>
                        <a:rPr lang="el-GR" sz="1100" b="1" i="0" u="none" strike="noStrike" dirty="0">
                          <a:solidFill>
                            <a:srgbClr val="8C8888"/>
                          </a:solidFill>
                          <a:latin typeface="Meta Pro Cond Medium" panose="02000606030000020004" pitchFamily="2" charset="0"/>
                        </a:rPr>
                        <a:t>Σικελία</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l-GR" sz="1100" b="0" i="0" u="none" strike="noStrike" dirty="0">
                          <a:solidFill>
                            <a:srgbClr val="8C8888"/>
                          </a:solidFill>
                          <a:latin typeface="Meta Pro Cond Medium" panose="02000606030000020004" pitchFamily="2" charset="0"/>
                        </a:rPr>
                        <a:t>25.711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l-GR" sz="1100" b="0" i="0" u="none" strike="noStrike" dirty="0">
                          <a:solidFill>
                            <a:srgbClr val="8C8888"/>
                          </a:solidFill>
                          <a:latin typeface="Meta Pro Cond Medium" panose="02000606030000020004" pitchFamily="2" charset="0"/>
                        </a:rPr>
                        <a:t>4.970.000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l" rtl="0" fontAlgn="ctr"/>
                      <a:r>
                        <a:rPr lang="el-GR" sz="1100" b="0" i="0" u="none" strike="noStrike" dirty="0">
                          <a:solidFill>
                            <a:srgbClr val="8C8888"/>
                          </a:solidFill>
                          <a:latin typeface="Meta Pro Cond Medium" panose="02000606030000020004" pitchFamily="2" charset="0"/>
                        </a:rPr>
                        <a:t>A19 Palermo-Catania (199 χλμ, 2 λωρίδες ανά κατεύθυνση)</a:t>
                      </a:r>
                    </a:p>
                    <a:p>
                      <a:pPr algn="l" rtl="0" fontAlgn="ctr"/>
                      <a:r>
                        <a:rPr lang="el-GR" sz="1100" b="0" i="0" u="none" strike="noStrike" dirty="0">
                          <a:solidFill>
                            <a:srgbClr val="8C8888"/>
                          </a:solidFill>
                          <a:latin typeface="Meta Pro Cond Medium" panose="02000606030000020004" pitchFamily="2" charset="0"/>
                        </a:rPr>
                        <a:t>A20 Palermo-Messina (181 χλμ, 2 λωρίδες ανά κατεύθυνση)</a:t>
                      </a:r>
                    </a:p>
                    <a:p>
                      <a:pPr algn="l" rtl="0" fontAlgn="ctr"/>
                      <a:r>
                        <a:rPr lang="el-GR" sz="1100" b="0" i="0" u="none" strike="noStrike" dirty="0">
                          <a:solidFill>
                            <a:srgbClr val="8C8888"/>
                          </a:solidFill>
                          <a:latin typeface="Meta Pro Cond Medium" panose="02000606030000020004" pitchFamily="2" charset="0"/>
                        </a:rPr>
                        <a:t>A29 Palermo-Mazara del Vallo (119 χλμ, 2 λωρίδες ανά κατεύθυνση)</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08199">
                <a:tc>
                  <a:txBody>
                    <a:bodyPr/>
                    <a:lstStyle/>
                    <a:p>
                      <a:pPr algn="ctr" rtl="0" fontAlgn="ctr"/>
                      <a:r>
                        <a:rPr lang="el-GR" sz="1100" b="1" i="0" u="none" strike="noStrike" dirty="0">
                          <a:solidFill>
                            <a:srgbClr val="8C8888"/>
                          </a:solidFill>
                          <a:latin typeface="Meta Pro Cond Medium" panose="02000606030000020004" pitchFamily="2" charset="0"/>
                        </a:rPr>
                        <a:t>Σαρδηνία</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l-GR" sz="1100" b="0" i="0" u="none" strike="noStrike">
                          <a:solidFill>
                            <a:srgbClr val="8C8888"/>
                          </a:solidFill>
                          <a:latin typeface="Meta Pro Cond Medium" panose="02000606030000020004" pitchFamily="2" charset="0"/>
                        </a:rPr>
                        <a:t>24.090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l-GR" sz="1100" b="0" i="0" u="none" strike="noStrike" dirty="0">
                          <a:solidFill>
                            <a:srgbClr val="8C8888"/>
                          </a:solidFill>
                          <a:latin typeface="Meta Pro Cond Medium" panose="02000606030000020004" pitchFamily="2" charset="0"/>
                        </a:rPr>
                        <a:t>1.630.000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l" rtl="0" fontAlgn="ctr"/>
                      <a:r>
                        <a:rPr lang="el-GR" sz="1100" b="0" i="0" u="none" strike="noStrike" dirty="0">
                          <a:solidFill>
                            <a:srgbClr val="8C8888"/>
                          </a:solidFill>
                          <a:latin typeface="Meta Pro Cond Medium" panose="02000606030000020004" pitchFamily="2" charset="0"/>
                        </a:rPr>
                        <a:t>SS131 (229 χλμ, 2 λωρίδες ανά κατεύθυνση)</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636127">
                <a:tc>
                  <a:txBody>
                    <a:bodyPr/>
                    <a:lstStyle/>
                    <a:p>
                      <a:pPr algn="ctr" rtl="0" fontAlgn="ctr"/>
                      <a:r>
                        <a:rPr lang="el-GR" sz="1100" b="1" i="0" u="none" strike="noStrike" dirty="0">
                          <a:solidFill>
                            <a:srgbClr val="8C8888"/>
                          </a:solidFill>
                          <a:latin typeface="Meta Pro Cond Medium" panose="02000606030000020004" pitchFamily="2" charset="0"/>
                        </a:rPr>
                        <a:t>Κορσική</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l-GR" sz="1100" b="0" i="0" u="none" strike="noStrike" dirty="0">
                          <a:solidFill>
                            <a:srgbClr val="8C8888"/>
                          </a:solidFill>
                          <a:latin typeface="Meta Pro Cond Medium" panose="02000606030000020004" pitchFamily="2" charset="0"/>
                        </a:rPr>
                        <a:t>8.680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l-GR" sz="1100" b="0" i="0" u="none" strike="noStrike" dirty="0">
                          <a:solidFill>
                            <a:srgbClr val="8C8888"/>
                          </a:solidFill>
                          <a:latin typeface="Meta Pro Cond Medium" panose="02000606030000020004" pitchFamily="2" charset="0"/>
                        </a:rPr>
                        <a:t>316.250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l" rtl="0" fontAlgn="ctr"/>
                      <a:r>
                        <a:rPr lang="el-GR" sz="1100" b="0" i="0" u="none" strike="noStrike" dirty="0">
                          <a:solidFill>
                            <a:srgbClr val="8C8888"/>
                          </a:solidFill>
                          <a:latin typeface="Meta Pro Cond Medium" panose="02000606030000020004" pitchFamily="2" charset="0"/>
                        </a:rPr>
                        <a:t>T10 (~120χλμ, 1 λωρίδα ανά κατεύθυνση)</a:t>
                      </a:r>
                    </a:p>
                    <a:p>
                      <a:pPr algn="l" rtl="0" fontAlgn="ctr"/>
                      <a:r>
                        <a:rPr lang="el-GR" sz="1100" b="0" i="0" u="none" strike="noStrike" dirty="0">
                          <a:solidFill>
                            <a:srgbClr val="8C8888"/>
                          </a:solidFill>
                          <a:latin typeface="Meta Pro Cond Medium" panose="02000606030000020004" pitchFamily="2" charset="0"/>
                        </a:rPr>
                        <a:t>(δεν υπάρχουν αυτοκινητόδρομοι)</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843335">
                <a:tc>
                  <a:txBody>
                    <a:bodyPr/>
                    <a:lstStyle/>
                    <a:p>
                      <a:pPr algn="ctr" rtl="0" fontAlgn="ctr"/>
                      <a:r>
                        <a:rPr lang="el-GR" sz="1100" b="1" i="0" u="none" strike="noStrike" dirty="0">
                          <a:solidFill>
                            <a:srgbClr val="8C8888"/>
                          </a:solidFill>
                          <a:latin typeface="Meta Pro Cond Medium" panose="02000606030000020004" pitchFamily="2" charset="0"/>
                        </a:rPr>
                        <a:t>Κύπρος</a:t>
                      </a:r>
                    </a:p>
                    <a:p>
                      <a:pPr algn="ctr" rtl="0" fontAlgn="ctr"/>
                      <a:r>
                        <a:rPr lang="el-GR" sz="1100" b="1" i="0" u="none" strike="noStrike" dirty="0">
                          <a:solidFill>
                            <a:srgbClr val="8C8888"/>
                          </a:solidFill>
                          <a:latin typeface="Meta Pro Cond Medium" panose="02000606030000020004" pitchFamily="2" charset="0"/>
                        </a:rPr>
                        <a:t>(ΑΕΠ: ~ 19 δις €)</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ctr" rtl="0" fontAlgn="ctr"/>
                      <a:r>
                        <a:rPr lang="el-GR" sz="1100" b="0" i="0" u="none" strike="noStrike" dirty="0">
                          <a:solidFill>
                            <a:srgbClr val="8C8888"/>
                          </a:solidFill>
                          <a:latin typeface="Meta Pro Cond Medium" panose="02000606030000020004" pitchFamily="2" charset="0"/>
                        </a:rPr>
                        <a:t>9.251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ctr" rtl="0" fontAlgn="ctr"/>
                      <a:r>
                        <a:rPr lang="el-GR" sz="1100" b="0" i="0" u="none" strike="noStrike" dirty="0">
                          <a:solidFill>
                            <a:srgbClr val="8C8888"/>
                          </a:solidFill>
                          <a:latin typeface="Meta Pro Cond Medium" panose="02000606030000020004" pitchFamily="2" charset="0"/>
                        </a:rPr>
                        <a:t>875.900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rtl="0" fontAlgn="ctr"/>
                      <a:r>
                        <a:rPr lang="el-GR" sz="1100" b="0" i="0" u="none" strike="noStrike" dirty="0">
                          <a:solidFill>
                            <a:srgbClr val="8C8888"/>
                          </a:solidFill>
                          <a:latin typeface="Meta Pro Cond Medium" panose="02000606030000020004" pitchFamily="2" charset="0"/>
                        </a:rPr>
                        <a:t>~ 254 χλμ. (συνολικό δίκτυο σε εθνικό επίπεδο)</a:t>
                      </a:r>
                    </a:p>
                    <a:p>
                      <a:pPr algn="l" rtl="0" fontAlgn="ctr"/>
                      <a:r>
                        <a:rPr lang="el-GR" sz="1100" b="0" i="0" u="none" strike="noStrike" dirty="0">
                          <a:solidFill>
                            <a:srgbClr val="8C8888"/>
                          </a:solidFill>
                          <a:latin typeface="Meta Pro Cond Medium" panose="02000606030000020004" pitchFamily="2" charset="0"/>
                        </a:rPr>
                        <a:t>[Αυτοκινητόδρομοι Α1, Α2, Α3, Α4, Α5, Α6, Α9]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5"/>
                  </a:ext>
                </a:extLst>
              </a:tr>
              <a:tr h="843335">
                <a:tc>
                  <a:txBody>
                    <a:bodyPr/>
                    <a:lstStyle/>
                    <a:p>
                      <a:pPr algn="ctr" rtl="0" fontAlgn="ctr"/>
                      <a:r>
                        <a:rPr lang="el-GR" sz="1100" b="1" i="0" u="none" strike="noStrike" dirty="0">
                          <a:solidFill>
                            <a:srgbClr val="8C8888"/>
                          </a:solidFill>
                          <a:latin typeface="Meta Pro Cond Medium" panose="02000606030000020004" pitchFamily="2" charset="0"/>
                        </a:rPr>
                        <a:t>Μάλτα</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l-GR" sz="1100" b="0" i="0" u="none" strike="noStrike" dirty="0">
                          <a:solidFill>
                            <a:srgbClr val="8C8888"/>
                          </a:solidFill>
                          <a:latin typeface="Meta Pro Cond Medium" panose="02000606030000020004" pitchFamily="2" charset="0"/>
                        </a:rPr>
                        <a:t>316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l-GR" sz="1100" b="0" i="0" u="none" strike="noStrike" dirty="0">
                          <a:solidFill>
                            <a:srgbClr val="8C8888"/>
                          </a:solidFill>
                          <a:latin typeface="Meta Pro Cond Medium" panose="02000606030000020004" pitchFamily="2" charset="0"/>
                        </a:rPr>
                        <a:t>416.000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l" rtl="0" fontAlgn="ctr"/>
                      <a:r>
                        <a:rPr lang="el-GR" sz="1100" b="0" i="0" u="none" strike="noStrike" dirty="0">
                          <a:solidFill>
                            <a:srgbClr val="8C8888"/>
                          </a:solidFill>
                          <a:latin typeface="Meta Pro Cond Medium" panose="02000606030000020004" pitchFamily="2" charset="0"/>
                        </a:rPr>
                        <a:t>2.254 χλμ. δρόμων, </a:t>
                      </a:r>
                    </a:p>
                    <a:p>
                      <a:pPr algn="l" rtl="0" fontAlgn="ctr"/>
                      <a:r>
                        <a:rPr lang="el-GR" sz="1100" b="0" i="0" u="none" strike="noStrike" dirty="0">
                          <a:solidFill>
                            <a:srgbClr val="8C8888"/>
                          </a:solidFill>
                          <a:latin typeface="Meta Pro Cond Medium" panose="02000606030000020004" pitchFamily="2" charset="0"/>
                        </a:rPr>
                        <a:t>1.972 χλμ. εκ των οποίων ασφαλτοστρωμένοι</a:t>
                      </a:r>
                    </a:p>
                    <a:p>
                      <a:pPr algn="l" rtl="0" fontAlgn="ctr"/>
                      <a:r>
                        <a:rPr lang="el-GR" sz="1100" b="0" i="0" u="none" strike="noStrike" dirty="0">
                          <a:solidFill>
                            <a:srgbClr val="8C8888"/>
                          </a:solidFill>
                          <a:latin typeface="Meta Pro Cond Medium" panose="02000606030000020004" pitchFamily="2" charset="0"/>
                        </a:rPr>
                        <a:t>Κύριος άξονας: </a:t>
                      </a:r>
                      <a:r>
                        <a:rPr lang="en-US" sz="1100" b="0" i="0" u="none" strike="noStrike" dirty="0">
                          <a:solidFill>
                            <a:srgbClr val="8C8888"/>
                          </a:solidFill>
                          <a:latin typeface="Meta Pro Cond Medium" panose="02000606030000020004" pitchFamily="2" charset="0"/>
                        </a:rPr>
                        <a:t>Route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10" name="TextBox 4"/>
          <p:cNvSpPr txBox="1"/>
          <p:nvPr/>
        </p:nvSpPr>
        <p:spPr>
          <a:xfrm>
            <a:off x="3520440" y="183793"/>
            <a:ext cx="8530027" cy="400110"/>
          </a:xfrm>
          <a:prstGeom prst="rect">
            <a:avLst/>
          </a:prstGeom>
          <a:noFill/>
        </p:spPr>
        <p:txBody>
          <a:bodyPr wrap="none" rtlCol="0">
            <a:spAutoFit/>
          </a:bodyPr>
          <a:lstStyle/>
          <a:p>
            <a:r>
              <a:rPr lang="el-GR" sz="2000" dirty="0">
                <a:solidFill>
                  <a:schemeClr val="tx1">
                    <a:lumMod val="85000"/>
                    <a:lumOff val="15000"/>
                  </a:schemeClr>
                </a:solidFill>
                <a:latin typeface="Meta Pro Cond Black" panose="02000A06040000020004" pitchFamily="2" charset="0"/>
              </a:rPr>
              <a:t>Η Κρήτη με τον ΒΟΑΚ προπορεύεται και αποκτά πλέον συγκριτικό πλεονέκτημα</a:t>
            </a:r>
            <a:endParaRPr lang="el-GR" dirty="0">
              <a:solidFill>
                <a:schemeClr val="tx1">
                  <a:lumMod val="85000"/>
                  <a:lumOff val="15000"/>
                </a:schemeClr>
              </a:solidFill>
              <a:latin typeface="Meta Pro Cond Black" panose="02000A06040000020004" pitchFamily="2" charset="0"/>
            </a:endParaRPr>
          </a:p>
        </p:txBody>
      </p:sp>
      <p:sp>
        <p:nvSpPr>
          <p:cNvPr id="11" name="Rectangle 3"/>
          <p:cNvSpPr/>
          <p:nvPr/>
        </p:nvSpPr>
        <p:spPr>
          <a:xfrm>
            <a:off x="3355340" y="175260"/>
            <a:ext cx="165100" cy="584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37430" y="2283790"/>
            <a:ext cx="6623158" cy="2043026"/>
          </a:xfrm>
          <a:prstGeom prst="rect">
            <a:avLst/>
          </a:prstGeom>
        </p:spPr>
      </p:pic>
      <p:grpSp>
        <p:nvGrpSpPr>
          <p:cNvPr id="32" name="Group 31"/>
          <p:cNvGrpSpPr/>
          <p:nvPr/>
        </p:nvGrpSpPr>
        <p:grpSpPr>
          <a:xfrm>
            <a:off x="1058717" y="0"/>
            <a:ext cx="392331" cy="6858000"/>
            <a:chOff x="1058717" y="0"/>
            <a:chExt cx="392331" cy="6858000"/>
          </a:xfrm>
        </p:grpSpPr>
        <p:sp>
          <p:nvSpPr>
            <p:cNvPr id="15" name="Rectangle 14"/>
            <p:cNvSpPr/>
            <p:nvPr/>
          </p:nvSpPr>
          <p:spPr>
            <a:xfrm>
              <a:off x="1058717" y="0"/>
              <a:ext cx="392331" cy="6858000"/>
            </a:xfrm>
            <a:prstGeom prst="rect">
              <a:avLst/>
            </a:prstGeom>
            <a:solidFill>
              <a:schemeClr val="bg1"/>
            </a:solidFill>
            <a:ln>
              <a:noFill/>
            </a:ln>
            <a:effectLst>
              <a:outerShdw blurRad="50800" dist="381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717" y="2318256"/>
              <a:ext cx="392331" cy="2221488"/>
            </a:xfrm>
            <a:prstGeom prst="rect">
              <a:avLst/>
            </a:prstGeom>
          </p:spPr>
        </p:pic>
      </p:grpSp>
      <p:grpSp>
        <p:nvGrpSpPr>
          <p:cNvPr id="31" name="Group 30"/>
          <p:cNvGrpSpPr/>
          <p:nvPr/>
        </p:nvGrpSpPr>
        <p:grpSpPr>
          <a:xfrm>
            <a:off x="785327" y="0"/>
            <a:ext cx="392331" cy="6858000"/>
            <a:chOff x="1976430" y="0"/>
            <a:chExt cx="392331" cy="6858000"/>
          </a:xfrm>
        </p:grpSpPr>
        <p:sp>
          <p:nvSpPr>
            <p:cNvPr id="20" name="Rectangle 19"/>
            <p:cNvSpPr/>
            <p:nvPr/>
          </p:nvSpPr>
          <p:spPr>
            <a:xfrm>
              <a:off x="1976430" y="0"/>
              <a:ext cx="392331" cy="6858000"/>
            </a:xfrm>
            <a:prstGeom prst="rect">
              <a:avLst/>
            </a:prstGeom>
            <a:solidFill>
              <a:schemeClr val="bg1"/>
            </a:solidFill>
            <a:ln>
              <a:noFill/>
            </a:ln>
            <a:effectLst>
              <a:outerShdw blurRad="50800" dist="381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6430" y="2318256"/>
              <a:ext cx="390610" cy="2221488"/>
            </a:xfrm>
            <a:prstGeom prst="rect">
              <a:avLst/>
            </a:prstGeom>
          </p:spPr>
        </p:pic>
      </p:grpSp>
      <p:grpSp>
        <p:nvGrpSpPr>
          <p:cNvPr id="30" name="Group 29"/>
          <p:cNvGrpSpPr/>
          <p:nvPr/>
        </p:nvGrpSpPr>
        <p:grpSpPr>
          <a:xfrm>
            <a:off x="511938" y="0"/>
            <a:ext cx="392331" cy="6858000"/>
            <a:chOff x="2892422" y="0"/>
            <a:chExt cx="392331" cy="6858000"/>
          </a:xfrm>
        </p:grpSpPr>
        <p:sp>
          <p:nvSpPr>
            <p:cNvPr id="22" name="Rectangle 21"/>
            <p:cNvSpPr/>
            <p:nvPr/>
          </p:nvSpPr>
          <p:spPr>
            <a:xfrm>
              <a:off x="2892422" y="0"/>
              <a:ext cx="392331" cy="6858000"/>
            </a:xfrm>
            <a:prstGeom prst="rect">
              <a:avLst/>
            </a:prstGeom>
            <a:solidFill>
              <a:schemeClr val="bg1"/>
            </a:solidFill>
            <a:ln>
              <a:noFill/>
            </a:ln>
            <a:effectLst>
              <a:outerShdw blurRad="50800" dist="381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Icon&#10;&#10;Description automatically generate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92422" y="2319117"/>
              <a:ext cx="392331" cy="2219767"/>
            </a:xfrm>
            <a:prstGeom prst="rect">
              <a:avLst/>
            </a:prstGeom>
          </p:spPr>
        </p:pic>
      </p:grpSp>
      <p:grpSp>
        <p:nvGrpSpPr>
          <p:cNvPr id="29" name="Group 28"/>
          <p:cNvGrpSpPr/>
          <p:nvPr/>
        </p:nvGrpSpPr>
        <p:grpSpPr>
          <a:xfrm>
            <a:off x="238549" y="0"/>
            <a:ext cx="392331" cy="6858000"/>
            <a:chOff x="4028796" y="0"/>
            <a:chExt cx="392331" cy="6858000"/>
          </a:xfrm>
        </p:grpSpPr>
        <p:sp>
          <p:nvSpPr>
            <p:cNvPr id="24" name="Rectangle 23"/>
            <p:cNvSpPr/>
            <p:nvPr/>
          </p:nvSpPr>
          <p:spPr>
            <a:xfrm>
              <a:off x="4028796" y="0"/>
              <a:ext cx="392331" cy="6858000"/>
            </a:xfrm>
            <a:prstGeom prst="rect">
              <a:avLst/>
            </a:prstGeom>
            <a:solidFill>
              <a:schemeClr val="bg1"/>
            </a:solidFill>
            <a:ln>
              <a:noFill/>
            </a:ln>
            <a:effectLst>
              <a:outerShdw blurRad="50800" dist="381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29656" y="2318256"/>
              <a:ext cx="390610" cy="2221488"/>
            </a:xfrm>
            <a:prstGeom prst="rect">
              <a:avLst/>
            </a:prstGeom>
          </p:spPr>
        </p:pic>
      </p:grpSp>
      <p:grpSp>
        <p:nvGrpSpPr>
          <p:cNvPr id="28" name="Group 27"/>
          <p:cNvGrpSpPr/>
          <p:nvPr/>
        </p:nvGrpSpPr>
        <p:grpSpPr>
          <a:xfrm>
            <a:off x="-34841" y="0"/>
            <a:ext cx="392332" cy="6858000"/>
            <a:chOff x="5105935" y="0"/>
            <a:chExt cx="392332" cy="6858000"/>
          </a:xfrm>
        </p:grpSpPr>
        <p:sp>
          <p:nvSpPr>
            <p:cNvPr id="26" name="Rectangle 25"/>
            <p:cNvSpPr/>
            <p:nvPr/>
          </p:nvSpPr>
          <p:spPr>
            <a:xfrm>
              <a:off x="5105936" y="0"/>
              <a:ext cx="392331" cy="6858000"/>
            </a:xfrm>
            <a:prstGeom prst="rect">
              <a:avLst/>
            </a:prstGeom>
            <a:solidFill>
              <a:schemeClr val="bg1"/>
            </a:solidFill>
            <a:ln>
              <a:noFill/>
            </a:ln>
            <a:effectLst>
              <a:outerShdw blurRad="50800" dist="381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05935" y="2327720"/>
              <a:ext cx="392331" cy="2202560"/>
            </a:xfrm>
            <a:prstGeom prst="rect">
              <a:avLst/>
            </a:prstGeom>
          </p:spPr>
        </p:pic>
      </p:grpSp>
      <p:sp>
        <p:nvSpPr>
          <p:cNvPr id="33" name="Rectangle 32"/>
          <p:cNvSpPr/>
          <p:nvPr/>
        </p:nvSpPr>
        <p:spPr>
          <a:xfrm>
            <a:off x="1728394" y="228600"/>
            <a:ext cx="165100" cy="584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2001784" y="203200"/>
            <a:ext cx="1859805" cy="400110"/>
          </a:xfrm>
          <a:prstGeom prst="rect">
            <a:avLst/>
          </a:prstGeom>
          <a:noFill/>
        </p:spPr>
        <p:txBody>
          <a:bodyPr wrap="none" rtlCol="0">
            <a:spAutoFit/>
          </a:bodyPr>
          <a:lstStyle/>
          <a:p>
            <a:r>
              <a:rPr lang="el-GR" sz="2000" dirty="0">
                <a:solidFill>
                  <a:schemeClr val="tx1">
                    <a:lumMod val="85000"/>
                    <a:lumOff val="15000"/>
                  </a:schemeClr>
                </a:solidFill>
                <a:latin typeface="Meta Pro Cond Black" panose="02000A06040000020004" pitchFamily="2" charset="0"/>
              </a:rPr>
              <a:t>Ταυτότητα έργου</a:t>
            </a:r>
          </a:p>
        </p:txBody>
      </p:sp>
      <p:sp>
        <p:nvSpPr>
          <p:cNvPr id="37" name="TextBox 36"/>
          <p:cNvSpPr txBox="1"/>
          <p:nvPr/>
        </p:nvSpPr>
        <p:spPr>
          <a:xfrm>
            <a:off x="1975279" y="520700"/>
            <a:ext cx="7335663" cy="323165"/>
          </a:xfrm>
          <a:prstGeom prst="rect">
            <a:avLst/>
          </a:prstGeom>
          <a:noFill/>
        </p:spPr>
        <p:txBody>
          <a:bodyPr wrap="none" rtlCol="0">
            <a:spAutoFit/>
          </a:bodyPr>
          <a:lstStyle/>
          <a:p>
            <a:r>
              <a:rPr lang="el-GR" sz="1500" dirty="0">
                <a:solidFill>
                  <a:srgbClr val="002060"/>
                </a:solidFill>
                <a:latin typeface="Meta Pro Cond Medium" panose="02000606030000020004" pitchFamily="2" charset="0"/>
              </a:rPr>
              <a:t>διατρέχει 8 Δήμους της Περιφέρειας Κρήτης κατά μήκος της Βόρειας ανεπτυγμένης ακτής της Νήσου</a:t>
            </a:r>
            <a:endParaRPr lang="en-US" sz="1500" dirty="0">
              <a:solidFill>
                <a:srgbClr val="002060"/>
              </a:solidFill>
              <a:latin typeface="Meta Pro Cond Medium" panose="02000606030000020004" pitchFamily="2" charset="0"/>
            </a:endParaRPr>
          </a:p>
        </p:txBody>
      </p:sp>
      <p:pic>
        <p:nvPicPr>
          <p:cNvPr id="38" name="Picture 37" descr="Graphical user interface, text&#10;&#10;Description automatically generated"/>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22411" y="6290137"/>
            <a:ext cx="1835915" cy="405303"/>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1058717" y="0"/>
            <a:ext cx="392331" cy="6858000"/>
            <a:chOff x="1058717" y="0"/>
            <a:chExt cx="392331" cy="6858000"/>
          </a:xfrm>
        </p:grpSpPr>
        <p:sp>
          <p:nvSpPr>
            <p:cNvPr id="15" name="Rectangle 14"/>
            <p:cNvSpPr/>
            <p:nvPr/>
          </p:nvSpPr>
          <p:spPr>
            <a:xfrm>
              <a:off x="1058717" y="0"/>
              <a:ext cx="392331" cy="6858000"/>
            </a:xfrm>
            <a:prstGeom prst="rect">
              <a:avLst/>
            </a:prstGeom>
            <a:solidFill>
              <a:schemeClr val="bg1"/>
            </a:solidFill>
            <a:ln>
              <a:noFill/>
            </a:ln>
            <a:effectLst>
              <a:outerShdw blurRad="50800" dist="381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717" y="2318256"/>
              <a:ext cx="392331" cy="2221488"/>
            </a:xfrm>
            <a:prstGeom prst="rect">
              <a:avLst/>
            </a:prstGeom>
          </p:spPr>
        </p:pic>
      </p:grpSp>
      <p:pic>
        <p:nvPicPr>
          <p:cNvPr id="14" name="Picture 13" descr="Graphical user interface, text&#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2411" y="6290137"/>
            <a:ext cx="1835915" cy="405303"/>
          </a:xfrm>
          <a:prstGeom prst="rect">
            <a:avLst/>
          </a:prstGeom>
        </p:spPr>
      </p:pic>
      <p:grpSp>
        <p:nvGrpSpPr>
          <p:cNvPr id="31" name="Group 30"/>
          <p:cNvGrpSpPr/>
          <p:nvPr/>
        </p:nvGrpSpPr>
        <p:grpSpPr>
          <a:xfrm>
            <a:off x="785327" y="0"/>
            <a:ext cx="392331" cy="6858000"/>
            <a:chOff x="1976430" y="0"/>
            <a:chExt cx="392331" cy="6858000"/>
          </a:xfrm>
        </p:grpSpPr>
        <p:sp>
          <p:nvSpPr>
            <p:cNvPr id="20" name="Rectangle 19"/>
            <p:cNvSpPr/>
            <p:nvPr/>
          </p:nvSpPr>
          <p:spPr>
            <a:xfrm>
              <a:off x="1976430" y="0"/>
              <a:ext cx="392331" cy="6858000"/>
            </a:xfrm>
            <a:prstGeom prst="rect">
              <a:avLst/>
            </a:prstGeom>
            <a:solidFill>
              <a:schemeClr val="bg1"/>
            </a:solidFill>
            <a:ln>
              <a:noFill/>
            </a:ln>
            <a:effectLst>
              <a:outerShdw blurRad="50800" dist="381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6430" y="2318256"/>
              <a:ext cx="390610" cy="2221488"/>
            </a:xfrm>
            <a:prstGeom prst="rect">
              <a:avLst/>
            </a:prstGeom>
          </p:spPr>
        </p:pic>
      </p:grpSp>
      <p:grpSp>
        <p:nvGrpSpPr>
          <p:cNvPr id="30" name="Group 29"/>
          <p:cNvGrpSpPr/>
          <p:nvPr/>
        </p:nvGrpSpPr>
        <p:grpSpPr>
          <a:xfrm>
            <a:off x="511938" y="0"/>
            <a:ext cx="392331" cy="6858000"/>
            <a:chOff x="2892422" y="0"/>
            <a:chExt cx="392331" cy="6858000"/>
          </a:xfrm>
        </p:grpSpPr>
        <p:sp>
          <p:nvSpPr>
            <p:cNvPr id="22" name="Rectangle 21"/>
            <p:cNvSpPr/>
            <p:nvPr/>
          </p:nvSpPr>
          <p:spPr>
            <a:xfrm>
              <a:off x="2892422" y="0"/>
              <a:ext cx="392331" cy="6858000"/>
            </a:xfrm>
            <a:prstGeom prst="rect">
              <a:avLst/>
            </a:prstGeom>
            <a:solidFill>
              <a:schemeClr val="bg1"/>
            </a:solidFill>
            <a:ln>
              <a:noFill/>
            </a:ln>
            <a:effectLst>
              <a:outerShdw blurRad="50800" dist="381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Icon&#10;&#10;Description automatically generate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92422" y="2319117"/>
              <a:ext cx="392331" cy="2219767"/>
            </a:xfrm>
            <a:prstGeom prst="rect">
              <a:avLst/>
            </a:prstGeom>
          </p:spPr>
        </p:pic>
      </p:grpSp>
      <p:grpSp>
        <p:nvGrpSpPr>
          <p:cNvPr id="29" name="Group 28"/>
          <p:cNvGrpSpPr/>
          <p:nvPr/>
        </p:nvGrpSpPr>
        <p:grpSpPr>
          <a:xfrm>
            <a:off x="238549" y="0"/>
            <a:ext cx="392331" cy="6858000"/>
            <a:chOff x="4028796" y="0"/>
            <a:chExt cx="392331" cy="6858000"/>
          </a:xfrm>
        </p:grpSpPr>
        <p:sp>
          <p:nvSpPr>
            <p:cNvPr id="24" name="Rectangle 23"/>
            <p:cNvSpPr/>
            <p:nvPr/>
          </p:nvSpPr>
          <p:spPr>
            <a:xfrm>
              <a:off x="4028796" y="0"/>
              <a:ext cx="392331" cy="6858000"/>
            </a:xfrm>
            <a:prstGeom prst="rect">
              <a:avLst/>
            </a:prstGeom>
            <a:solidFill>
              <a:schemeClr val="bg1"/>
            </a:solidFill>
            <a:ln>
              <a:noFill/>
            </a:ln>
            <a:effectLst>
              <a:outerShdw blurRad="50800" dist="381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29656" y="2318256"/>
              <a:ext cx="390610" cy="2221488"/>
            </a:xfrm>
            <a:prstGeom prst="rect">
              <a:avLst/>
            </a:prstGeom>
          </p:spPr>
        </p:pic>
      </p:grpSp>
      <p:grpSp>
        <p:nvGrpSpPr>
          <p:cNvPr id="28" name="Group 27"/>
          <p:cNvGrpSpPr/>
          <p:nvPr/>
        </p:nvGrpSpPr>
        <p:grpSpPr>
          <a:xfrm>
            <a:off x="-34841" y="0"/>
            <a:ext cx="392332" cy="6858000"/>
            <a:chOff x="5105935" y="0"/>
            <a:chExt cx="392332" cy="6858000"/>
          </a:xfrm>
        </p:grpSpPr>
        <p:sp>
          <p:nvSpPr>
            <p:cNvPr id="26" name="Rectangle 25"/>
            <p:cNvSpPr/>
            <p:nvPr/>
          </p:nvSpPr>
          <p:spPr>
            <a:xfrm>
              <a:off x="5105936" y="0"/>
              <a:ext cx="392331" cy="6858000"/>
            </a:xfrm>
            <a:prstGeom prst="rect">
              <a:avLst/>
            </a:prstGeom>
            <a:solidFill>
              <a:schemeClr val="bg1"/>
            </a:solidFill>
            <a:ln>
              <a:noFill/>
            </a:ln>
            <a:effectLst>
              <a:outerShdw blurRad="50800" dist="381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05935" y="2327720"/>
              <a:ext cx="392331" cy="2202560"/>
            </a:xfrm>
            <a:prstGeom prst="rect">
              <a:avLst/>
            </a:prstGeom>
          </p:spPr>
        </p:pic>
      </p:grpSp>
      <p:sp>
        <p:nvSpPr>
          <p:cNvPr id="18" name="Rectangle 17"/>
          <p:cNvSpPr/>
          <p:nvPr/>
        </p:nvSpPr>
        <p:spPr>
          <a:xfrm>
            <a:off x="1728394" y="228600"/>
            <a:ext cx="165100" cy="584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001784" y="203200"/>
            <a:ext cx="2319866" cy="400110"/>
          </a:xfrm>
          <a:prstGeom prst="rect">
            <a:avLst/>
          </a:prstGeom>
          <a:noFill/>
        </p:spPr>
        <p:txBody>
          <a:bodyPr wrap="none" rtlCol="0">
            <a:spAutoFit/>
          </a:bodyPr>
          <a:lstStyle/>
          <a:p>
            <a:r>
              <a:rPr lang="el-GR" sz="2000" dirty="0">
                <a:solidFill>
                  <a:schemeClr val="tx1">
                    <a:lumMod val="85000"/>
                    <a:lumOff val="15000"/>
                  </a:schemeClr>
                </a:solidFill>
                <a:latin typeface="Meta Pro Cond Black" panose="02000A06040000020004" pitchFamily="2" charset="0"/>
              </a:rPr>
              <a:t>Α1. Κίσσαμος – Χανιά</a:t>
            </a:r>
          </a:p>
        </p:txBody>
      </p:sp>
      <p:sp>
        <p:nvSpPr>
          <p:cNvPr id="33" name="TextBox 32"/>
          <p:cNvSpPr txBox="1"/>
          <p:nvPr/>
        </p:nvSpPr>
        <p:spPr>
          <a:xfrm>
            <a:off x="1975279" y="520700"/>
            <a:ext cx="4876656" cy="553998"/>
          </a:xfrm>
          <a:prstGeom prst="rect">
            <a:avLst/>
          </a:prstGeom>
          <a:noFill/>
        </p:spPr>
        <p:txBody>
          <a:bodyPr wrap="none" rtlCol="0">
            <a:spAutoFit/>
          </a:bodyPr>
          <a:lstStyle/>
          <a:p>
            <a:r>
              <a:rPr lang="el-GR" sz="1500" dirty="0">
                <a:solidFill>
                  <a:srgbClr val="002060"/>
                </a:solidFill>
                <a:latin typeface="Meta Pro Cond Medium" panose="02000606030000020004" pitchFamily="2" charset="0"/>
              </a:rPr>
              <a:t>Το έργο θα εκτελεσθεί ως προαίρεση της Σύμβασης Παραχώρησης</a:t>
            </a:r>
          </a:p>
          <a:p>
            <a:r>
              <a:rPr lang="el-GR" sz="1500" dirty="0">
                <a:solidFill>
                  <a:srgbClr val="002060"/>
                </a:solidFill>
                <a:latin typeface="Meta Pro Cond Medium" panose="02000606030000020004" pitchFamily="2" charset="0"/>
              </a:rPr>
              <a:t>και ήδη έχει ξεκινήσει η ωρίμανση του έργου</a:t>
            </a:r>
          </a:p>
        </p:txBody>
      </p:sp>
      <p:grpSp>
        <p:nvGrpSpPr>
          <p:cNvPr id="16" name="Group 15"/>
          <p:cNvGrpSpPr/>
          <p:nvPr/>
        </p:nvGrpSpPr>
        <p:grpSpPr>
          <a:xfrm>
            <a:off x="3131429" y="1626022"/>
            <a:ext cx="5866504" cy="764542"/>
            <a:chOff x="3131429" y="1626022"/>
            <a:chExt cx="5866504" cy="764542"/>
          </a:xfrm>
        </p:grpSpPr>
        <p:pic>
          <p:nvPicPr>
            <p:cNvPr id="3" name="Picture 2" descr="Icon&#10;&#10;Description automatically generated"/>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31429" y="1626022"/>
              <a:ext cx="764542" cy="764542"/>
            </a:xfrm>
            <a:prstGeom prst="rect">
              <a:avLst/>
            </a:prstGeom>
          </p:spPr>
        </p:pic>
        <p:sp>
          <p:nvSpPr>
            <p:cNvPr id="11" name="TextBox 10"/>
            <p:cNvSpPr txBox="1"/>
            <p:nvPr/>
          </p:nvSpPr>
          <p:spPr>
            <a:xfrm>
              <a:off x="4082805" y="1763172"/>
              <a:ext cx="2039341" cy="369332"/>
            </a:xfrm>
            <a:prstGeom prst="rect">
              <a:avLst/>
            </a:prstGeom>
            <a:noFill/>
          </p:spPr>
          <p:txBody>
            <a:bodyPr wrap="none" rtlCol="0">
              <a:spAutoFit/>
            </a:bodyPr>
            <a:lstStyle/>
            <a:p>
              <a:r>
                <a:rPr lang="el-GR" dirty="0">
                  <a:solidFill>
                    <a:schemeClr val="tx1">
                      <a:lumMod val="50000"/>
                      <a:lumOff val="50000"/>
                    </a:schemeClr>
                  </a:solidFill>
                  <a:latin typeface="Meta Pro Cond Black" panose="02000A06040000020004" pitchFamily="2" charset="0"/>
                </a:rPr>
                <a:t>Μήκος οδικού άξονα</a:t>
              </a:r>
              <a:endParaRPr lang="en-US" dirty="0">
                <a:solidFill>
                  <a:schemeClr val="tx1">
                    <a:lumMod val="50000"/>
                    <a:lumOff val="50000"/>
                  </a:schemeClr>
                </a:solidFill>
                <a:latin typeface="Meta Pro Cond Black" panose="02000A06040000020004" pitchFamily="2" charset="0"/>
              </a:endParaRPr>
            </a:p>
          </p:txBody>
        </p:sp>
        <p:sp>
          <p:nvSpPr>
            <p:cNvPr id="12" name="TextBox 11"/>
            <p:cNvSpPr txBox="1"/>
            <p:nvPr/>
          </p:nvSpPr>
          <p:spPr>
            <a:xfrm>
              <a:off x="4082805" y="2004555"/>
              <a:ext cx="4915128" cy="323165"/>
            </a:xfrm>
            <a:prstGeom prst="rect">
              <a:avLst/>
            </a:prstGeom>
            <a:noFill/>
          </p:spPr>
          <p:txBody>
            <a:bodyPr wrap="none" rtlCol="0">
              <a:spAutoFit/>
            </a:bodyPr>
            <a:lstStyle/>
            <a:p>
              <a:r>
                <a:rPr lang="el-GR" sz="1500" dirty="0">
                  <a:solidFill>
                    <a:schemeClr val="bg1">
                      <a:lumMod val="65000"/>
                    </a:schemeClr>
                  </a:solidFill>
                  <a:latin typeface="Meta Pro Cond Medium" panose="02000606030000020004" pitchFamily="2" charset="0"/>
                </a:rPr>
                <a:t>~ 37,5 χλμ. με 2+2 λωρίδες, ΛΕΑ ανά κατεύθυνση, πλάτους 21,50 μ</a:t>
              </a:r>
              <a:endParaRPr lang="en-US" sz="1500" dirty="0">
                <a:solidFill>
                  <a:schemeClr val="bg1">
                    <a:lumMod val="65000"/>
                  </a:schemeClr>
                </a:solidFill>
                <a:latin typeface="Meta Pro Cond Medium" panose="02000606030000020004" pitchFamily="2" charset="0"/>
              </a:endParaRPr>
            </a:p>
          </p:txBody>
        </p:sp>
      </p:grpSp>
      <p:grpSp>
        <p:nvGrpSpPr>
          <p:cNvPr id="17" name="Group 16"/>
          <p:cNvGrpSpPr/>
          <p:nvPr/>
        </p:nvGrpSpPr>
        <p:grpSpPr>
          <a:xfrm>
            <a:off x="3133583" y="2851370"/>
            <a:ext cx="5827482" cy="814172"/>
            <a:chOff x="3133583" y="2901370"/>
            <a:chExt cx="5827482" cy="814172"/>
          </a:xfrm>
        </p:grpSpPr>
        <p:pic>
          <p:nvPicPr>
            <p:cNvPr id="6" name="Picture 5" descr="Icon&#10;&#10;Description automatically generated"/>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33583" y="2901370"/>
              <a:ext cx="764542" cy="764542"/>
            </a:xfrm>
            <a:prstGeom prst="rect">
              <a:avLst/>
            </a:prstGeom>
          </p:spPr>
        </p:pic>
        <p:sp>
          <p:nvSpPr>
            <p:cNvPr id="38" name="TextBox 37"/>
            <p:cNvSpPr txBox="1"/>
            <p:nvPr/>
          </p:nvSpPr>
          <p:spPr>
            <a:xfrm>
              <a:off x="4082805" y="2920161"/>
              <a:ext cx="2924672" cy="369332"/>
            </a:xfrm>
            <a:prstGeom prst="rect">
              <a:avLst/>
            </a:prstGeom>
            <a:noFill/>
          </p:spPr>
          <p:txBody>
            <a:bodyPr wrap="none" rtlCol="0">
              <a:spAutoFit/>
            </a:bodyPr>
            <a:lstStyle/>
            <a:p>
              <a:r>
                <a:rPr lang="el-GR" dirty="0">
                  <a:solidFill>
                    <a:schemeClr val="tx1">
                      <a:lumMod val="50000"/>
                      <a:lumOff val="50000"/>
                    </a:schemeClr>
                  </a:solidFill>
                  <a:latin typeface="Meta Pro Cond Black" panose="02000A06040000020004" pitchFamily="2" charset="0"/>
                </a:rPr>
                <a:t>Λειτουργικά χαρακτηριστικά</a:t>
              </a:r>
              <a:endParaRPr lang="en-US" dirty="0">
                <a:solidFill>
                  <a:schemeClr val="tx1">
                    <a:lumMod val="50000"/>
                    <a:lumOff val="50000"/>
                  </a:schemeClr>
                </a:solidFill>
                <a:latin typeface="Meta Pro Cond Black" panose="02000A06040000020004" pitchFamily="2" charset="0"/>
              </a:endParaRPr>
            </a:p>
          </p:txBody>
        </p:sp>
        <p:sp>
          <p:nvSpPr>
            <p:cNvPr id="39" name="TextBox 38"/>
            <p:cNvSpPr txBox="1"/>
            <p:nvPr/>
          </p:nvSpPr>
          <p:spPr>
            <a:xfrm>
              <a:off x="4082805" y="3161544"/>
              <a:ext cx="4878260" cy="553998"/>
            </a:xfrm>
            <a:prstGeom prst="rect">
              <a:avLst/>
            </a:prstGeom>
            <a:noFill/>
          </p:spPr>
          <p:txBody>
            <a:bodyPr wrap="none" rtlCol="0">
              <a:spAutoFit/>
            </a:bodyPr>
            <a:lstStyle/>
            <a:p>
              <a:r>
                <a:rPr lang="el-GR" sz="1500" dirty="0">
                  <a:solidFill>
                    <a:schemeClr val="bg1">
                      <a:lumMod val="65000"/>
                    </a:schemeClr>
                  </a:solidFill>
                  <a:latin typeface="Meta Pro Cond Medium" panose="02000606030000020004" pitchFamily="2" charset="0"/>
                </a:rPr>
                <a:t>Ταχύτητα σχεδιασμού 100 χλμ./ώρα και σύνδεση Χανίων, Σούδας, </a:t>
              </a:r>
            </a:p>
            <a:p>
              <a:r>
                <a:rPr lang="el-GR" sz="1500" dirty="0">
                  <a:solidFill>
                    <a:schemeClr val="bg1">
                      <a:lumMod val="65000"/>
                    </a:schemeClr>
                  </a:solidFill>
                  <a:latin typeface="Meta Pro Cond Medium" panose="02000606030000020004" pitchFamily="2" charset="0"/>
                </a:rPr>
                <a:t>λιμένα Κισάμου</a:t>
              </a:r>
              <a:endParaRPr lang="en-US" sz="1500" dirty="0">
                <a:solidFill>
                  <a:schemeClr val="bg1">
                    <a:lumMod val="65000"/>
                  </a:schemeClr>
                </a:solidFill>
                <a:latin typeface="Meta Pro Cond Medium" panose="02000606030000020004" pitchFamily="2" charset="0"/>
              </a:endParaRPr>
            </a:p>
          </p:txBody>
        </p:sp>
      </p:grpSp>
      <p:grpSp>
        <p:nvGrpSpPr>
          <p:cNvPr id="44" name="Group 43"/>
          <p:cNvGrpSpPr/>
          <p:nvPr/>
        </p:nvGrpSpPr>
        <p:grpSpPr>
          <a:xfrm>
            <a:off x="3131429" y="4126348"/>
            <a:ext cx="2875301" cy="764542"/>
            <a:chOff x="3131429" y="4176718"/>
            <a:chExt cx="2875301" cy="764542"/>
          </a:xfrm>
        </p:grpSpPr>
        <p:pic>
          <p:nvPicPr>
            <p:cNvPr id="8" name="Picture 7" descr="Icon&#10;&#10;Description automatically generated"/>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31429" y="4176718"/>
              <a:ext cx="766696" cy="764542"/>
            </a:xfrm>
            <a:prstGeom prst="rect">
              <a:avLst/>
            </a:prstGeom>
          </p:spPr>
        </p:pic>
        <p:sp>
          <p:nvSpPr>
            <p:cNvPr id="40" name="TextBox 39"/>
            <p:cNvSpPr txBox="1"/>
            <p:nvPr/>
          </p:nvSpPr>
          <p:spPr>
            <a:xfrm>
              <a:off x="4082805" y="4317606"/>
              <a:ext cx="1923925" cy="369332"/>
            </a:xfrm>
            <a:prstGeom prst="rect">
              <a:avLst/>
            </a:prstGeom>
            <a:noFill/>
          </p:spPr>
          <p:txBody>
            <a:bodyPr wrap="none" rtlCol="0">
              <a:spAutoFit/>
            </a:bodyPr>
            <a:lstStyle/>
            <a:p>
              <a:r>
                <a:rPr lang="el-GR" dirty="0">
                  <a:solidFill>
                    <a:schemeClr val="tx1">
                      <a:lumMod val="50000"/>
                      <a:lumOff val="50000"/>
                    </a:schemeClr>
                  </a:solidFill>
                  <a:latin typeface="Meta Pro Cond Black" panose="02000A06040000020004" pitchFamily="2" charset="0"/>
                </a:rPr>
                <a:t>Εκτιμώμενο Κόστος</a:t>
              </a:r>
              <a:endParaRPr lang="en-US" dirty="0">
                <a:solidFill>
                  <a:schemeClr val="tx1">
                    <a:lumMod val="50000"/>
                    <a:lumOff val="50000"/>
                  </a:schemeClr>
                </a:solidFill>
                <a:latin typeface="Meta Pro Cond Black" panose="02000A06040000020004" pitchFamily="2" charset="0"/>
              </a:endParaRPr>
            </a:p>
          </p:txBody>
        </p:sp>
        <p:sp>
          <p:nvSpPr>
            <p:cNvPr id="41" name="TextBox 40"/>
            <p:cNvSpPr txBox="1"/>
            <p:nvPr/>
          </p:nvSpPr>
          <p:spPr>
            <a:xfrm>
              <a:off x="4082805" y="4558989"/>
              <a:ext cx="864339" cy="323165"/>
            </a:xfrm>
            <a:prstGeom prst="rect">
              <a:avLst/>
            </a:prstGeom>
            <a:noFill/>
          </p:spPr>
          <p:txBody>
            <a:bodyPr wrap="none" rtlCol="0">
              <a:spAutoFit/>
            </a:bodyPr>
            <a:lstStyle/>
            <a:p>
              <a:r>
                <a:rPr lang="el-GR" sz="1500" dirty="0">
                  <a:solidFill>
                    <a:schemeClr val="bg1">
                      <a:lumMod val="65000"/>
                    </a:schemeClr>
                  </a:solidFill>
                  <a:latin typeface="Meta Pro Cond Medium" panose="02000606030000020004" pitchFamily="2" charset="0"/>
                </a:rPr>
                <a:t>180 εκ. €</a:t>
              </a:r>
              <a:endParaRPr lang="en-US" sz="1500" dirty="0">
                <a:solidFill>
                  <a:schemeClr val="bg1">
                    <a:lumMod val="65000"/>
                  </a:schemeClr>
                </a:solidFill>
                <a:latin typeface="Meta Pro Cond Medium" panose="02000606030000020004" pitchFamily="2" charset="0"/>
              </a:endParaRPr>
            </a:p>
          </p:txBody>
        </p:sp>
      </p:grpSp>
      <p:grpSp>
        <p:nvGrpSpPr>
          <p:cNvPr id="45" name="Group 44"/>
          <p:cNvGrpSpPr/>
          <p:nvPr/>
        </p:nvGrpSpPr>
        <p:grpSpPr>
          <a:xfrm>
            <a:off x="3131429" y="5351697"/>
            <a:ext cx="2801562" cy="764542"/>
            <a:chOff x="3131429" y="5351697"/>
            <a:chExt cx="2801562" cy="764542"/>
          </a:xfrm>
        </p:grpSpPr>
        <p:pic>
          <p:nvPicPr>
            <p:cNvPr id="10" name="Picture 9" descr="Icon&#10;&#10;Description automatically generated"/>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131429" y="5351697"/>
              <a:ext cx="766696" cy="764542"/>
            </a:xfrm>
            <a:prstGeom prst="rect">
              <a:avLst/>
            </a:prstGeom>
          </p:spPr>
        </p:pic>
        <p:sp>
          <p:nvSpPr>
            <p:cNvPr id="42" name="TextBox 41"/>
            <p:cNvSpPr txBox="1"/>
            <p:nvPr/>
          </p:nvSpPr>
          <p:spPr>
            <a:xfrm>
              <a:off x="4082805" y="5492585"/>
              <a:ext cx="1850186" cy="369332"/>
            </a:xfrm>
            <a:prstGeom prst="rect">
              <a:avLst/>
            </a:prstGeom>
            <a:noFill/>
          </p:spPr>
          <p:txBody>
            <a:bodyPr wrap="none" rtlCol="0">
              <a:spAutoFit/>
            </a:bodyPr>
            <a:lstStyle/>
            <a:p>
              <a:r>
                <a:rPr lang="el-GR" dirty="0">
                  <a:solidFill>
                    <a:schemeClr val="tx1">
                      <a:lumMod val="50000"/>
                      <a:lumOff val="50000"/>
                    </a:schemeClr>
                  </a:solidFill>
                  <a:latin typeface="Meta Pro Cond Black" panose="02000A06040000020004" pitchFamily="2" charset="0"/>
                </a:rPr>
                <a:t>Πόροι υλοποίησης </a:t>
              </a:r>
              <a:endParaRPr lang="en-US" dirty="0">
                <a:solidFill>
                  <a:schemeClr val="tx1">
                    <a:lumMod val="50000"/>
                    <a:lumOff val="50000"/>
                  </a:schemeClr>
                </a:solidFill>
                <a:latin typeface="Meta Pro Cond Black" panose="02000A06040000020004" pitchFamily="2" charset="0"/>
              </a:endParaRPr>
            </a:p>
          </p:txBody>
        </p:sp>
        <p:sp>
          <p:nvSpPr>
            <p:cNvPr id="43" name="TextBox 42"/>
            <p:cNvSpPr txBox="1"/>
            <p:nvPr/>
          </p:nvSpPr>
          <p:spPr>
            <a:xfrm>
              <a:off x="4082805" y="5733968"/>
              <a:ext cx="1531188" cy="323165"/>
            </a:xfrm>
            <a:prstGeom prst="rect">
              <a:avLst/>
            </a:prstGeom>
            <a:noFill/>
          </p:spPr>
          <p:txBody>
            <a:bodyPr wrap="none" rtlCol="0">
              <a:spAutoFit/>
            </a:bodyPr>
            <a:lstStyle/>
            <a:p>
              <a:r>
                <a:rPr lang="el-GR" sz="1500" dirty="0">
                  <a:solidFill>
                    <a:schemeClr val="bg1">
                      <a:lumMod val="65000"/>
                    </a:schemeClr>
                  </a:solidFill>
                  <a:latin typeface="Meta Pro Cond Medium" panose="02000606030000020004" pitchFamily="2" charset="0"/>
                </a:rPr>
                <a:t>Ταμείο Ανάκαμψης</a:t>
              </a:r>
              <a:endParaRPr lang="en-US" sz="1500" dirty="0">
                <a:solidFill>
                  <a:schemeClr val="bg1">
                    <a:lumMod val="65000"/>
                  </a:schemeClr>
                </a:solidFill>
                <a:latin typeface="Meta Pro Cond Medium" panose="02000606030000020004" pitchFamily="2"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4.58333E-6 0 L 0.88334 0 " pathEditMode="relative" rAng="0" ptsTypes="AA">
                                      <p:cBhvr>
                                        <p:cTn id="6" dur="1200" fill="hold"/>
                                        <p:tgtEl>
                                          <p:spTgt spid="32"/>
                                        </p:tgtEl>
                                        <p:attrNameLst>
                                          <p:attrName>ppt_x</p:attrName>
                                          <p:attrName>ppt_y</p:attrName>
                                        </p:attrNameLst>
                                      </p:cBhvr>
                                      <p:rCtr x="44167" y="0"/>
                                    </p:animMotion>
                                  </p:childTnLst>
                                </p:cTn>
                              </p:par>
                              <p:par>
                                <p:cTn id="7" presetID="10" presetClass="entr" presetSubtype="0" fill="hold" grpId="0" nodeType="withEffect">
                                  <p:stCondLst>
                                    <p:cond delay="900"/>
                                  </p:stCondLst>
                                  <p:childTnLst>
                                    <p:set>
                                      <p:cBhvr>
                                        <p:cTn id="8" dur="1" fill="hold">
                                          <p:stCondLst>
                                            <p:cond delay="0"/>
                                          </p:stCondLst>
                                        </p:cTn>
                                        <p:tgtEl>
                                          <p:spTgt spid="33"/>
                                        </p:tgtEl>
                                        <p:attrNameLst>
                                          <p:attrName>style.visibility</p:attrName>
                                        </p:attrNameLst>
                                      </p:cBhvr>
                                      <p:to>
                                        <p:strVal val="visible"/>
                                      </p:to>
                                    </p:set>
                                    <p:animEffect transition="in" filter="fade">
                                      <p:cBhvr>
                                        <p:cTn id="9" dur="500"/>
                                        <p:tgtEl>
                                          <p:spTgt spid="33"/>
                                        </p:tgtEl>
                                      </p:cBhvr>
                                    </p:animEffect>
                                  </p:childTnLst>
                                </p:cTn>
                              </p:par>
                              <p:par>
                                <p:cTn id="10" presetID="10" presetClass="entr" presetSubtype="0" fill="hold" grpId="0" nodeType="withEffect">
                                  <p:stCondLst>
                                    <p:cond delay="90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grpId="0" nodeType="withEffect">
                                  <p:stCondLst>
                                    <p:cond delay="90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nodeType="with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500"/>
                                        <p:tgtEl>
                                          <p:spTgt spid="44"/>
                                        </p:tgtEl>
                                      </p:cBhvr>
                                    </p:animEffect>
                                  </p:childTnLst>
                                </p:cTn>
                              </p:par>
                              <p:par>
                                <p:cTn id="26" presetID="10" presetClass="entr" presetSubtype="0" fill="hold" nodeType="with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fade">
                                      <p:cBhvr>
                                        <p:cTn id="2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11798300" y="0"/>
            <a:ext cx="392331" cy="6858000"/>
            <a:chOff x="1058717" y="0"/>
            <a:chExt cx="392331" cy="6858000"/>
          </a:xfrm>
        </p:grpSpPr>
        <p:sp>
          <p:nvSpPr>
            <p:cNvPr id="15" name="Rectangle 14"/>
            <p:cNvSpPr/>
            <p:nvPr/>
          </p:nvSpPr>
          <p:spPr>
            <a:xfrm>
              <a:off x="1058717" y="0"/>
              <a:ext cx="392331" cy="6858000"/>
            </a:xfrm>
            <a:prstGeom prst="rect">
              <a:avLst/>
            </a:prstGeom>
            <a:solidFill>
              <a:schemeClr val="bg1"/>
            </a:solidFill>
            <a:ln>
              <a:noFill/>
            </a:ln>
            <a:effectLst>
              <a:outerShdw blurRad="50800" dist="381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717" y="2318256"/>
              <a:ext cx="392331" cy="2221488"/>
            </a:xfrm>
            <a:prstGeom prst="rect">
              <a:avLst/>
            </a:prstGeom>
          </p:spPr>
        </p:pic>
      </p:grpSp>
      <p:grpSp>
        <p:nvGrpSpPr>
          <p:cNvPr id="31" name="Group 30"/>
          <p:cNvGrpSpPr/>
          <p:nvPr/>
        </p:nvGrpSpPr>
        <p:grpSpPr>
          <a:xfrm>
            <a:off x="785327" y="0"/>
            <a:ext cx="392331" cy="6858000"/>
            <a:chOff x="1976430" y="0"/>
            <a:chExt cx="392331" cy="6858000"/>
          </a:xfrm>
        </p:grpSpPr>
        <p:sp>
          <p:nvSpPr>
            <p:cNvPr id="20" name="Rectangle 19"/>
            <p:cNvSpPr/>
            <p:nvPr/>
          </p:nvSpPr>
          <p:spPr>
            <a:xfrm>
              <a:off x="1976430" y="0"/>
              <a:ext cx="392331" cy="6858000"/>
            </a:xfrm>
            <a:prstGeom prst="rect">
              <a:avLst/>
            </a:prstGeom>
            <a:solidFill>
              <a:schemeClr val="bg1"/>
            </a:solidFill>
            <a:ln>
              <a:noFill/>
            </a:ln>
            <a:effectLst>
              <a:outerShdw blurRad="50800" dist="381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6430" y="2318256"/>
              <a:ext cx="390610" cy="2221488"/>
            </a:xfrm>
            <a:prstGeom prst="rect">
              <a:avLst/>
            </a:prstGeom>
          </p:spPr>
        </p:pic>
      </p:grpSp>
      <p:grpSp>
        <p:nvGrpSpPr>
          <p:cNvPr id="30" name="Group 29"/>
          <p:cNvGrpSpPr/>
          <p:nvPr/>
        </p:nvGrpSpPr>
        <p:grpSpPr>
          <a:xfrm>
            <a:off x="511938" y="0"/>
            <a:ext cx="392331" cy="6858000"/>
            <a:chOff x="2892422" y="0"/>
            <a:chExt cx="392331" cy="6858000"/>
          </a:xfrm>
        </p:grpSpPr>
        <p:sp>
          <p:nvSpPr>
            <p:cNvPr id="22" name="Rectangle 21"/>
            <p:cNvSpPr/>
            <p:nvPr/>
          </p:nvSpPr>
          <p:spPr>
            <a:xfrm>
              <a:off x="2892422" y="0"/>
              <a:ext cx="392331" cy="6858000"/>
            </a:xfrm>
            <a:prstGeom prst="rect">
              <a:avLst/>
            </a:prstGeom>
            <a:solidFill>
              <a:schemeClr val="bg1"/>
            </a:solidFill>
            <a:ln>
              <a:noFill/>
            </a:ln>
            <a:effectLst>
              <a:outerShdw blurRad="50800" dist="381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Icon&#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92422" y="2319117"/>
              <a:ext cx="392331" cy="2219767"/>
            </a:xfrm>
            <a:prstGeom prst="rect">
              <a:avLst/>
            </a:prstGeom>
          </p:spPr>
        </p:pic>
      </p:grpSp>
      <p:grpSp>
        <p:nvGrpSpPr>
          <p:cNvPr id="29" name="Group 28"/>
          <p:cNvGrpSpPr/>
          <p:nvPr/>
        </p:nvGrpSpPr>
        <p:grpSpPr>
          <a:xfrm>
            <a:off x="238549" y="0"/>
            <a:ext cx="392331" cy="6858000"/>
            <a:chOff x="4028796" y="0"/>
            <a:chExt cx="392331" cy="6858000"/>
          </a:xfrm>
        </p:grpSpPr>
        <p:sp>
          <p:nvSpPr>
            <p:cNvPr id="24" name="Rectangle 23"/>
            <p:cNvSpPr/>
            <p:nvPr/>
          </p:nvSpPr>
          <p:spPr>
            <a:xfrm>
              <a:off x="4028796" y="0"/>
              <a:ext cx="392331" cy="6858000"/>
            </a:xfrm>
            <a:prstGeom prst="rect">
              <a:avLst/>
            </a:prstGeom>
            <a:solidFill>
              <a:schemeClr val="bg1"/>
            </a:solidFill>
            <a:ln>
              <a:noFill/>
            </a:ln>
            <a:effectLst>
              <a:outerShdw blurRad="50800" dist="381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29656" y="2318256"/>
              <a:ext cx="390610" cy="2221488"/>
            </a:xfrm>
            <a:prstGeom prst="rect">
              <a:avLst/>
            </a:prstGeom>
          </p:spPr>
        </p:pic>
      </p:grpSp>
      <p:grpSp>
        <p:nvGrpSpPr>
          <p:cNvPr id="28" name="Group 27"/>
          <p:cNvGrpSpPr/>
          <p:nvPr/>
        </p:nvGrpSpPr>
        <p:grpSpPr>
          <a:xfrm>
            <a:off x="-34841" y="0"/>
            <a:ext cx="392332" cy="6858000"/>
            <a:chOff x="5105935" y="0"/>
            <a:chExt cx="392332" cy="6858000"/>
          </a:xfrm>
        </p:grpSpPr>
        <p:sp>
          <p:nvSpPr>
            <p:cNvPr id="26" name="Rectangle 25"/>
            <p:cNvSpPr/>
            <p:nvPr/>
          </p:nvSpPr>
          <p:spPr>
            <a:xfrm>
              <a:off x="5105936" y="0"/>
              <a:ext cx="392331" cy="6858000"/>
            </a:xfrm>
            <a:prstGeom prst="rect">
              <a:avLst/>
            </a:prstGeom>
            <a:solidFill>
              <a:schemeClr val="bg1"/>
            </a:solidFill>
            <a:ln>
              <a:noFill/>
            </a:ln>
            <a:effectLst>
              <a:outerShdw blurRad="50800" dist="381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05935" y="2327720"/>
              <a:ext cx="392331" cy="2202560"/>
            </a:xfrm>
            <a:prstGeom prst="rect">
              <a:avLst/>
            </a:prstGeom>
          </p:spPr>
        </p:pic>
      </p:grpSp>
      <p:sp>
        <p:nvSpPr>
          <p:cNvPr id="18" name="Rectangle 17"/>
          <p:cNvSpPr/>
          <p:nvPr/>
        </p:nvSpPr>
        <p:spPr>
          <a:xfrm>
            <a:off x="1728394" y="228600"/>
            <a:ext cx="165100" cy="584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001784" y="203200"/>
            <a:ext cx="2646878" cy="400110"/>
          </a:xfrm>
          <a:prstGeom prst="rect">
            <a:avLst/>
          </a:prstGeom>
          <a:noFill/>
        </p:spPr>
        <p:txBody>
          <a:bodyPr wrap="none" rtlCol="0">
            <a:spAutoFit/>
          </a:bodyPr>
          <a:lstStyle/>
          <a:p>
            <a:r>
              <a:rPr lang="el-GR" sz="2000" dirty="0">
                <a:solidFill>
                  <a:schemeClr val="tx1">
                    <a:lumMod val="85000"/>
                    <a:lumOff val="15000"/>
                  </a:schemeClr>
                </a:solidFill>
                <a:latin typeface="Meta Pro Cond Black" panose="02000A06040000020004" pitchFamily="2" charset="0"/>
              </a:rPr>
              <a:t>Α2. Χανιά – Χερσόνησος </a:t>
            </a:r>
          </a:p>
        </p:txBody>
      </p:sp>
      <p:sp>
        <p:nvSpPr>
          <p:cNvPr id="33" name="TextBox 32"/>
          <p:cNvSpPr txBox="1"/>
          <p:nvPr/>
        </p:nvSpPr>
        <p:spPr>
          <a:xfrm>
            <a:off x="1975279" y="520700"/>
            <a:ext cx="4204997" cy="323165"/>
          </a:xfrm>
          <a:prstGeom prst="rect">
            <a:avLst/>
          </a:prstGeom>
          <a:noFill/>
        </p:spPr>
        <p:txBody>
          <a:bodyPr wrap="none" rtlCol="0">
            <a:spAutoFit/>
          </a:bodyPr>
          <a:lstStyle/>
          <a:p>
            <a:r>
              <a:rPr lang="el-GR" sz="1500" dirty="0">
                <a:solidFill>
                  <a:srgbClr val="002060"/>
                </a:solidFill>
                <a:latin typeface="Meta Pro Cond Medium" panose="02000606030000020004" pitchFamily="2" charset="0"/>
              </a:rPr>
              <a:t>Το έργο θα εκτελεσθεί με το σύστημα της  Παραχώρησης</a:t>
            </a:r>
          </a:p>
        </p:txBody>
      </p:sp>
      <p:grpSp>
        <p:nvGrpSpPr>
          <p:cNvPr id="16" name="Group 15"/>
          <p:cNvGrpSpPr/>
          <p:nvPr/>
        </p:nvGrpSpPr>
        <p:grpSpPr>
          <a:xfrm>
            <a:off x="3131429" y="1624272"/>
            <a:ext cx="7260897" cy="795381"/>
            <a:chOff x="3131429" y="1624272"/>
            <a:chExt cx="7260897" cy="795381"/>
          </a:xfrm>
        </p:grpSpPr>
        <p:pic>
          <p:nvPicPr>
            <p:cNvPr id="3" name="Picture 2" descr="Icon&#10;&#10;Description automatically generated"/>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31429" y="1626022"/>
              <a:ext cx="764542" cy="764542"/>
            </a:xfrm>
            <a:prstGeom prst="rect">
              <a:avLst/>
            </a:prstGeom>
          </p:spPr>
        </p:pic>
        <p:sp>
          <p:nvSpPr>
            <p:cNvPr id="11" name="TextBox 10"/>
            <p:cNvSpPr txBox="1"/>
            <p:nvPr/>
          </p:nvSpPr>
          <p:spPr>
            <a:xfrm>
              <a:off x="4077777" y="1624272"/>
              <a:ext cx="2039341" cy="369332"/>
            </a:xfrm>
            <a:prstGeom prst="rect">
              <a:avLst/>
            </a:prstGeom>
            <a:noFill/>
          </p:spPr>
          <p:txBody>
            <a:bodyPr wrap="none" rtlCol="0">
              <a:spAutoFit/>
            </a:bodyPr>
            <a:lstStyle/>
            <a:p>
              <a:r>
                <a:rPr lang="el-GR" dirty="0">
                  <a:solidFill>
                    <a:schemeClr val="tx1">
                      <a:lumMod val="50000"/>
                      <a:lumOff val="50000"/>
                    </a:schemeClr>
                  </a:solidFill>
                  <a:latin typeface="Meta Pro Cond Black" panose="02000A06040000020004" pitchFamily="2" charset="0"/>
                </a:rPr>
                <a:t>Μήκος οδικού άξονα</a:t>
              </a:r>
              <a:endParaRPr lang="en-US" dirty="0">
                <a:solidFill>
                  <a:schemeClr val="tx1">
                    <a:lumMod val="50000"/>
                    <a:lumOff val="50000"/>
                  </a:schemeClr>
                </a:solidFill>
                <a:latin typeface="Meta Pro Cond Black" panose="02000A06040000020004" pitchFamily="2" charset="0"/>
              </a:endParaRPr>
            </a:p>
          </p:txBody>
        </p:sp>
        <p:sp>
          <p:nvSpPr>
            <p:cNvPr id="12" name="TextBox 11"/>
            <p:cNvSpPr txBox="1"/>
            <p:nvPr/>
          </p:nvSpPr>
          <p:spPr>
            <a:xfrm>
              <a:off x="4077777" y="1865655"/>
              <a:ext cx="6314549" cy="553998"/>
            </a:xfrm>
            <a:prstGeom prst="rect">
              <a:avLst/>
            </a:prstGeom>
            <a:noFill/>
          </p:spPr>
          <p:txBody>
            <a:bodyPr wrap="none" rtlCol="0">
              <a:spAutoFit/>
            </a:bodyPr>
            <a:lstStyle/>
            <a:p>
              <a:r>
                <a:rPr lang="el-GR" sz="1500" dirty="0">
                  <a:solidFill>
                    <a:schemeClr val="bg1">
                      <a:lumMod val="65000"/>
                    </a:schemeClr>
                  </a:solidFill>
                  <a:latin typeface="Meta Pro Cond Medium" panose="02000606030000020004" pitchFamily="2" charset="0"/>
                </a:rPr>
                <a:t>157,5 χλμ., από τα οποία έχουν κατασκευαστεί τα 51 χλμ., και παράπλευρου / κάθετου </a:t>
              </a:r>
            </a:p>
            <a:p>
              <a:r>
                <a:rPr lang="el-GR" sz="1500" dirty="0">
                  <a:solidFill>
                    <a:schemeClr val="bg1">
                      <a:lumMod val="65000"/>
                    </a:schemeClr>
                  </a:solidFill>
                  <a:latin typeface="Meta Pro Cond Medium" panose="02000606030000020004" pitchFamily="2" charset="0"/>
                </a:rPr>
                <a:t>δικτύου περίπου 150 χλμ. με 2+2 λωρίδες, ΛΕΑ ανά κατεύθυνση, πλάτους 21,50 μ</a:t>
              </a:r>
              <a:endParaRPr lang="en-US" sz="1500" dirty="0">
                <a:solidFill>
                  <a:schemeClr val="bg1">
                    <a:lumMod val="65000"/>
                  </a:schemeClr>
                </a:solidFill>
                <a:latin typeface="Meta Pro Cond Medium" panose="02000606030000020004" pitchFamily="2" charset="0"/>
              </a:endParaRPr>
            </a:p>
          </p:txBody>
        </p:sp>
      </p:grpSp>
      <p:grpSp>
        <p:nvGrpSpPr>
          <p:cNvPr id="17" name="Group 16"/>
          <p:cNvGrpSpPr/>
          <p:nvPr/>
        </p:nvGrpSpPr>
        <p:grpSpPr>
          <a:xfrm>
            <a:off x="3133583" y="4060351"/>
            <a:ext cx="8077520" cy="764542"/>
            <a:chOff x="3133583" y="2901370"/>
            <a:chExt cx="8077520" cy="764542"/>
          </a:xfrm>
        </p:grpSpPr>
        <p:pic>
          <p:nvPicPr>
            <p:cNvPr id="6" name="Picture 5" descr="Icon&#10;&#10;Description automatically generated"/>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33583" y="2901370"/>
              <a:ext cx="764542" cy="764542"/>
            </a:xfrm>
            <a:prstGeom prst="rect">
              <a:avLst/>
            </a:prstGeom>
          </p:spPr>
        </p:pic>
        <p:sp>
          <p:nvSpPr>
            <p:cNvPr id="38" name="TextBox 37"/>
            <p:cNvSpPr txBox="1"/>
            <p:nvPr/>
          </p:nvSpPr>
          <p:spPr>
            <a:xfrm>
              <a:off x="4082805" y="2920161"/>
              <a:ext cx="2924672" cy="369332"/>
            </a:xfrm>
            <a:prstGeom prst="rect">
              <a:avLst/>
            </a:prstGeom>
            <a:noFill/>
          </p:spPr>
          <p:txBody>
            <a:bodyPr wrap="none" rtlCol="0">
              <a:spAutoFit/>
            </a:bodyPr>
            <a:lstStyle/>
            <a:p>
              <a:r>
                <a:rPr lang="el-GR" dirty="0">
                  <a:solidFill>
                    <a:schemeClr val="tx1">
                      <a:lumMod val="50000"/>
                      <a:lumOff val="50000"/>
                    </a:schemeClr>
                  </a:solidFill>
                  <a:latin typeface="Meta Pro Cond Black" panose="02000A06040000020004" pitchFamily="2" charset="0"/>
                </a:rPr>
                <a:t>Λειτουργικά χαρακτηριστικά</a:t>
              </a:r>
              <a:endParaRPr lang="en-US" dirty="0">
                <a:solidFill>
                  <a:schemeClr val="tx1">
                    <a:lumMod val="50000"/>
                    <a:lumOff val="50000"/>
                  </a:schemeClr>
                </a:solidFill>
                <a:latin typeface="Meta Pro Cond Black" panose="02000A06040000020004" pitchFamily="2" charset="0"/>
              </a:endParaRPr>
            </a:p>
          </p:txBody>
        </p:sp>
        <p:sp>
          <p:nvSpPr>
            <p:cNvPr id="39" name="TextBox 38"/>
            <p:cNvSpPr txBox="1"/>
            <p:nvPr/>
          </p:nvSpPr>
          <p:spPr>
            <a:xfrm>
              <a:off x="4082805" y="3161544"/>
              <a:ext cx="7128298" cy="323165"/>
            </a:xfrm>
            <a:prstGeom prst="rect">
              <a:avLst/>
            </a:prstGeom>
            <a:noFill/>
          </p:spPr>
          <p:txBody>
            <a:bodyPr wrap="none" rtlCol="0">
              <a:spAutoFit/>
            </a:bodyPr>
            <a:lstStyle/>
            <a:p>
              <a:r>
                <a:rPr lang="el-GR" sz="1500" dirty="0">
                  <a:solidFill>
                    <a:schemeClr val="bg1">
                      <a:lumMod val="65000"/>
                    </a:schemeClr>
                  </a:solidFill>
                  <a:latin typeface="Meta Pro Cond Medium" panose="02000606030000020004" pitchFamily="2" charset="0"/>
                </a:rPr>
                <a:t>Ταχύτητα σχεδιασμού 100 χλμ./ώρα και  σύνδεση των Αεροδρομίων Χανίων και Ηρακλείου</a:t>
              </a:r>
              <a:endParaRPr lang="en-US" sz="1500" dirty="0">
                <a:solidFill>
                  <a:schemeClr val="bg1">
                    <a:lumMod val="65000"/>
                  </a:schemeClr>
                </a:solidFill>
                <a:latin typeface="Meta Pro Cond Medium" panose="02000606030000020004" pitchFamily="2" charset="0"/>
              </a:endParaRPr>
            </a:p>
          </p:txBody>
        </p:sp>
      </p:grpSp>
      <p:grpSp>
        <p:nvGrpSpPr>
          <p:cNvPr id="44" name="Group 43"/>
          <p:cNvGrpSpPr/>
          <p:nvPr/>
        </p:nvGrpSpPr>
        <p:grpSpPr>
          <a:xfrm>
            <a:off x="3131429" y="5294980"/>
            <a:ext cx="2875301" cy="764542"/>
            <a:chOff x="3131429" y="4176718"/>
            <a:chExt cx="2875301" cy="764542"/>
          </a:xfrm>
        </p:grpSpPr>
        <p:pic>
          <p:nvPicPr>
            <p:cNvPr id="8" name="Picture 7" descr="Icon&#10;&#10;Description automatically generated"/>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31429" y="4176718"/>
              <a:ext cx="766696" cy="764542"/>
            </a:xfrm>
            <a:prstGeom prst="rect">
              <a:avLst/>
            </a:prstGeom>
          </p:spPr>
        </p:pic>
        <p:sp>
          <p:nvSpPr>
            <p:cNvPr id="40" name="TextBox 39"/>
            <p:cNvSpPr txBox="1"/>
            <p:nvPr/>
          </p:nvSpPr>
          <p:spPr>
            <a:xfrm>
              <a:off x="4082805" y="4317606"/>
              <a:ext cx="1923925" cy="369332"/>
            </a:xfrm>
            <a:prstGeom prst="rect">
              <a:avLst/>
            </a:prstGeom>
            <a:noFill/>
          </p:spPr>
          <p:txBody>
            <a:bodyPr wrap="none" rtlCol="0">
              <a:spAutoFit/>
            </a:bodyPr>
            <a:lstStyle/>
            <a:p>
              <a:r>
                <a:rPr lang="el-GR" dirty="0">
                  <a:solidFill>
                    <a:schemeClr val="tx1">
                      <a:lumMod val="50000"/>
                      <a:lumOff val="50000"/>
                    </a:schemeClr>
                  </a:solidFill>
                  <a:latin typeface="Meta Pro Cond Black" panose="02000A06040000020004" pitchFamily="2" charset="0"/>
                </a:rPr>
                <a:t>Εκτιμώμενο Κόστος</a:t>
              </a:r>
              <a:endParaRPr lang="en-US" dirty="0">
                <a:solidFill>
                  <a:schemeClr val="tx1">
                    <a:lumMod val="50000"/>
                    <a:lumOff val="50000"/>
                  </a:schemeClr>
                </a:solidFill>
                <a:latin typeface="Meta Pro Cond Black" panose="02000A06040000020004" pitchFamily="2" charset="0"/>
              </a:endParaRPr>
            </a:p>
          </p:txBody>
        </p:sp>
        <p:sp>
          <p:nvSpPr>
            <p:cNvPr id="41" name="TextBox 40"/>
            <p:cNvSpPr txBox="1"/>
            <p:nvPr/>
          </p:nvSpPr>
          <p:spPr>
            <a:xfrm>
              <a:off x="4082805" y="4558989"/>
              <a:ext cx="954107" cy="323165"/>
            </a:xfrm>
            <a:prstGeom prst="rect">
              <a:avLst/>
            </a:prstGeom>
            <a:noFill/>
          </p:spPr>
          <p:txBody>
            <a:bodyPr wrap="none" rtlCol="0">
              <a:spAutoFit/>
            </a:bodyPr>
            <a:lstStyle/>
            <a:p>
              <a:r>
                <a:rPr lang="el-GR" sz="1500" dirty="0">
                  <a:solidFill>
                    <a:schemeClr val="bg1">
                      <a:lumMod val="65000"/>
                    </a:schemeClr>
                  </a:solidFill>
                  <a:latin typeface="Meta Pro Cond Medium" panose="02000606030000020004" pitchFamily="2" charset="0"/>
                </a:rPr>
                <a:t>1,32 δισ. €</a:t>
              </a:r>
              <a:endParaRPr lang="en-US" sz="1500" dirty="0">
                <a:solidFill>
                  <a:schemeClr val="bg1">
                    <a:lumMod val="65000"/>
                  </a:schemeClr>
                </a:solidFill>
                <a:latin typeface="Meta Pro Cond Medium" panose="02000606030000020004" pitchFamily="2" charset="0"/>
              </a:endParaRPr>
            </a:p>
          </p:txBody>
        </p:sp>
      </p:grpSp>
      <p:grpSp>
        <p:nvGrpSpPr>
          <p:cNvPr id="45" name="Group 44"/>
          <p:cNvGrpSpPr/>
          <p:nvPr/>
        </p:nvGrpSpPr>
        <p:grpSpPr>
          <a:xfrm>
            <a:off x="6856885" y="5351697"/>
            <a:ext cx="2801190" cy="795381"/>
            <a:chOff x="3131429" y="5351697"/>
            <a:chExt cx="2801190" cy="795381"/>
          </a:xfrm>
        </p:grpSpPr>
        <p:pic>
          <p:nvPicPr>
            <p:cNvPr id="10" name="Picture 9" descr="Icon&#10;&#10;Description automatically generated"/>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31429" y="5351697"/>
              <a:ext cx="766696" cy="764542"/>
            </a:xfrm>
            <a:prstGeom prst="rect">
              <a:avLst/>
            </a:prstGeom>
          </p:spPr>
        </p:pic>
        <p:sp>
          <p:nvSpPr>
            <p:cNvPr id="42" name="TextBox 41"/>
            <p:cNvSpPr txBox="1"/>
            <p:nvPr/>
          </p:nvSpPr>
          <p:spPr>
            <a:xfrm>
              <a:off x="4082433" y="5351697"/>
              <a:ext cx="1850186" cy="369332"/>
            </a:xfrm>
            <a:prstGeom prst="rect">
              <a:avLst/>
            </a:prstGeom>
            <a:noFill/>
          </p:spPr>
          <p:txBody>
            <a:bodyPr wrap="none" rtlCol="0">
              <a:spAutoFit/>
            </a:bodyPr>
            <a:lstStyle/>
            <a:p>
              <a:r>
                <a:rPr lang="el-GR" dirty="0">
                  <a:solidFill>
                    <a:schemeClr val="tx1">
                      <a:lumMod val="50000"/>
                      <a:lumOff val="50000"/>
                    </a:schemeClr>
                  </a:solidFill>
                  <a:latin typeface="Meta Pro Cond Black" panose="02000A06040000020004" pitchFamily="2" charset="0"/>
                </a:rPr>
                <a:t>Πόροι υλοποίησης </a:t>
              </a:r>
              <a:endParaRPr lang="en-US" dirty="0">
                <a:solidFill>
                  <a:schemeClr val="tx1">
                    <a:lumMod val="50000"/>
                    <a:lumOff val="50000"/>
                  </a:schemeClr>
                </a:solidFill>
                <a:latin typeface="Meta Pro Cond Black" panose="02000A06040000020004" pitchFamily="2" charset="0"/>
              </a:endParaRPr>
            </a:p>
          </p:txBody>
        </p:sp>
        <p:sp>
          <p:nvSpPr>
            <p:cNvPr id="43" name="TextBox 42"/>
            <p:cNvSpPr txBox="1"/>
            <p:nvPr/>
          </p:nvSpPr>
          <p:spPr>
            <a:xfrm>
              <a:off x="4082433" y="5593080"/>
              <a:ext cx="1531188" cy="553998"/>
            </a:xfrm>
            <a:prstGeom prst="rect">
              <a:avLst/>
            </a:prstGeom>
            <a:noFill/>
          </p:spPr>
          <p:txBody>
            <a:bodyPr wrap="none" rtlCol="0">
              <a:spAutoFit/>
            </a:bodyPr>
            <a:lstStyle/>
            <a:p>
              <a:r>
                <a:rPr lang="el-GR" sz="1500" dirty="0">
                  <a:solidFill>
                    <a:schemeClr val="bg1">
                      <a:lumMod val="65000"/>
                    </a:schemeClr>
                  </a:solidFill>
                  <a:latin typeface="Meta Pro Cond Medium" panose="02000606030000020004" pitchFamily="2" charset="0"/>
                </a:rPr>
                <a:t>ΕΣΠΑ 2021 – 2027</a:t>
              </a:r>
            </a:p>
            <a:p>
              <a:r>
                <a:rPr lang="el-GR" sz="1500" dirty="0">
                  <a:solidFill>
                    <a:schemeClr val="bg1">
                      <a:lumMod val="65000"/>
                    </a:schemeClr>
                  </a:solidFill>
                  <a:latin typeface="Meta Pro Cond Medium" panose="02000606030000020004" pitchFamily="2" charset="0"/>
                </a:rPr>
                <a:t>Ταμείο Ανάκαμψης</a:t>
              </a:r>
              <a:endParaRPr lang="en-US" sz="1500" dirty="0">
                <a:solidFill>
                  <a:schemeClr val="bg1">
                    <a:lumMod val="65000"/>
                  </a:schemeClr>
                </a:solidFill>
                <a:latin typeface="Meta Pro Cond Medium" panose="02000606030000020004" pitchFamily="2" charset="0"/>
              </a:endParaRPr>
            </a:p>
          </p:txBody>
        </p:sp>
      </p:grpSp>
      <p:grpSp>
        <p:nvGrpSpPr>
          <p:cNvPr id="7" name="Group 6"/>
          <p:cNvGrpSpPr/>
          <p:nvPr/>
        </p:nvGrpSpPr>
        <p:grpSpPr>
          <a:xfrm>
            <a:off x="3126518" y="2741082"/>
            <a:ext cx="7383008" cy="1257046"/>
            <a:chOff x="3126518" y="2741082"/>
            <a:chExt cx="7383008" cy="1257046"/>
          </a:xfrm>
        </p:grpSpPr>
        <p:pic>
          <p:nvPicPr>
            <p:cNvPr id="4" name="Picture 3" descr="Icon&#10;&#10;Description automatically generated"/>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126518" y="2743184"/>
              <a:ext cx="766696" cy="764542"/>
            </a:xfrm>
            <a:prstGeom prst="rect">
              <a:avLst/>
            </a:prstGeom>
          </p:spPr>
        </p:pic>
        <p:sp>
          <p:nvSpPr>
            <p:cNvPr id="46" name="TextBox 45"/>
            <p:cNvSpPr txBox="1"/>
            <p:nvPr/>
          </p:nvSpPr>
          <p:spPr>
            <a:xfrm>
              <a:off x="4065133" y="2741082"/>
              <a:ext cx="1361270" cy="369332"/>
            </a:xfrm>
            <a:prstGeom prst="rect">
              <a:avLst/>
            </a:prstGeom>
            <a:noFill/>
          </p:spPr>
          <p:txBody>
            <a:bodyPr wrap="none" rtlCol="0">
              <a:spAutoFit/>
            </a:bodyPr>
            <a:lstStyle/>
            <a:p>
              <a:r>
                <a:rPr lang="el-GR" dirty="0">
                  <a:solidFill>
                    <a:schemeClr val="tx1">
                      <a:lumMod val="50000"/>
                      <a:lumOff val="50000"/>
                    </a:schemeClr>
                  </a:solidFill>
                  <a:latin typeface="Meta Pro Cond Black" panose="02000A06040000020004" pitchFamily="2" charset="0"/>
                </a:rPr>
                <a:t>Τεχνικά έργα</a:t>
              </a:r>
              <a:endParaRPr lang="en-US" dirty="0">
                <a:solidFill>
                  <a:schemeClr val="tx1">
                    <a:lumMod val="50000"/>
                    <a:lumOff val="50000"/>
                  </a:schemeClr>
                </a:solidFill>
                <a:latin typeface="Meta Pro Cond Black" panose="02000A06040000020004" pitchFamily="2" charset="0"/>
              </a:endParaRPr>
            </a:p>
          </p:txBody>
        </p:sp>
        <p:sp>
          <p:nvSpPr>
            <p:cNvPr id="47" name="TextBox 46"/>
            <p:cNvSpPr txBox="1"/>
            <p:nvPr/>
          </p:nvSpPr>
          <p:spPr>
            <a:xfrm>
              <a:off x="4065133" y="2982465"/>
              <a:ext cx="6444393" cy="1015663"/>
            </a:xfrm>
            <a:prstGeom prst="rect">
              <a:avLst/>
            </a:prstGeom>
            <a:noFill/>
          </p:spPr>
          <p:txBody>
            <a:bodyPr wrap="none" rtlCol="0">
              <a:spAutoFit/>
            </a:bodyPr>
            <a:lstStyle/>
            <a:p>
              <a:r>
                <a:rPr lang="el-GR" sz="1500" dirty="0">
                  <a:solidFill>
                    <a:schemeClr val="bg1">
                      <a:lumMod val="65000"/>
                    </a:schemeClr>
                  </a:solidFill>
                  <a:latin typeface="Meta Pro Cond Medium" panose="02000606030000020004" pitchFamily="2" charset="0"/>
                </a:rPr>
                <a:t>26 Σήραγγες μονού κλάδου συνολικού μήκους ~ 34 χλμ.</a:t>
              </a:r>
            </a:p>
            <a:p>
              <a:r>
                <a:rPr lang="el-GR" sz="1500" dirty="0">
                  <a:solidFill>
                    <a:schemeClr val="bg1">
                      <a:lumMod val="65000"/>
                    </a:schemeClr>
                  </a:solidFill>
                  <a:latin typeface="Meta Pro Cond Medium" panose="02000606030000020004" pitchFamily="2" charset="0"/>
                </a:rPr>
                <a:t>10,80 χλμ. νέες γέφυρες, 23 εκ των οποίων υπερβαίνουν τα 100 μέτρα μήκος</a:t>
              </a:r>
            </a:p>
            <a:p>
              <a:r>
                <a:rPr lang="el-GR" sz="1500" dirty="0">
                  <a:solidFill>
                    <a:schemeClr val="bg1">
                      <a:lumMod val="65000"/>
                    </a:schemeClr>
                  </a:solidFill>
                  <a:latin typeface="Meta Pro Cond Medium" panose="02000606030000020004" pitchFamily="2" charset="0"/>
                </a:rPr>
                <a:t>20 νέοι ανισόπεδοι κόμβοι και αναβάθμιση των υπαρχόντων 18 ανισόπεδων κόμβων στις</a:t>
              </a:r>
            </a:p>
            <a:p>
              <a:r>
                <a:rPr lang="el-GR" sz="1500" dirty="0">
                  <a:solidFill>
                    <a:schemeClr val="bg1">
                      <a:lumMod val="65000"/>
                    </a:schemeClr>
                  </a:solidFill>
                  <a:latin typeface="Meta Pro Cond Medium" panose="02000606030000020004" pitchFamily="2" charset="0"/>
                </a:rPr>
                <a:t>Παρακάμψεις Χανίων, Ρεθύμνου, Ηρακλείου</a:t>
              </a:r>
              <a:endParaRPr lang="en-US" sz="1500" dirty="0">
                <a:solidFill>
                  <a:schemeClr val="bg1">
                    <a:lumMod val="65000"/>
                  </a:schemeClr>
                </a:solidFill>
                <a:latin typeface="Meta Pro Cond Medium" panose="02000606030000020004" pitchFamily="2" charset="0"/>
              </a:endParaRPr>
            </a:p>
          </p:txBody>
        </p:sp>
      </p:grpSp>
      <p:pic>
        <p:nvPicPr>
          <p:cNvPr id="48" name="Picture 47" descr="Graphical user interface, text&#10;&#10;Description automatically generated"/>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622411" y="6290137"/>
            <a:ext cx="1835915" cy="40530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1.25E-6 0 L 0.8776 -0.00255 " pathEditMode="relative" rAng="0" ptsTypes="AA">
                                      <p:cBhvr>
                                        <p:cTn id="6" dur="2000" fill="hold"/>
                                        <p:tgtEl>
                                          <p:spTgt spid="31"/>
                                        </p:tgtEl>
                                        <p:attrNameLst>
                                          <p:attrName>ppt_x</p:attrName>
                                          <p:attrName>ppt_y</p:attrName>
                                        </p:attrNameLst>
                                      </p:cBhvr>
                                      <p:rCtr x="43880" y="-139"/>
                                    </p:animMotion>
                                  </p:childTnLst>
                                </p:cTn>
                              </p:par>
                            </p:childTnLst>
                          </p:cTn>
                        </p:par>
                        <p:par>
                          <p:cTn id="7" fill="hold">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par>
                          <p:cTn id="17" fill="hold">
                            <p:stCondLst>
                              <p:cond delay="2500"/>
                            </p:stCondLst>
                            <p:childTnLst>
                              <p:par>
                                <p:cTn id="18" presetID="10" presetClass="entr" presetSubtype="0"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par>
                                <p:cTn id="21" presetID="10"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par>
                                <p:cTn id="27" presetID="10" presetClass="entr" presetSubtype="0" fill="hold" nodeType="with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fade">
                                      <p:cBhvr>
                                        <p:cTn id="29" dur="500"/>
                                        <p:tgtEl>
                                          <p:spTgt spid="44"/>
                                        </p:tgtEl>
                                      </p:cBhvr>
                                    </p:animEffect>
                                  </p:childTnLst>
                                </p:cTn>
                              </p:par>
                              <p:par>
                                <p:cTn id="30" presetID="10" presetClass="entr" presetSubtype="0" fill="hold"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3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1201</Words>
  <Application>Microsoft Office PowerPoint</Application>
  <PresentationFormat>Ευρεία οθόνη</PresentationFormat>
  <Paragraphs>227</Paragraphs>
  <Slides>21</Slides>
  <Notes>0</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21</vt:i4>
      </vt:variant>
    </vt:vector>
  </HeadingPairs>
  <TitlesOfParts>
    <vt:vector size="30" baseType="lpstr">
      <vt:lpstr>Arial</vt:lpstr>
      <vt:lpstr>Arial Black</vt:lpstr>
      <vt:lpstr>Calibri</vt:lpstr>
      <vt:lpstr>Calibri Light</vt:lpstr>
      <vt:lpstr>Century Gothic</vt:lpstr>
      <vt:lpstr>Meta Pro Black</vt:lpstr>
      <vt:lpstr>Meta Pro Cond Black</vt:lpstr>
      <vt:lpstr>Meta Pro Cond Medium</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Karkaletsos</dc:creator>
  <cp:lastModifiedBy>user</cp:lastModifiedBy>
  <cp:revision>132</cp:revision>
  <dcterms:created xsi:type="dcterms:W3CDTF">2021-03-08T10:38:00Z</dcterms:created>
  <dcterms:modified xsi:type="dcterms:W3CDTF">2021-05-31T07:39:36Z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2057-11.2.0.10114</vt:lpwstr>
  </property>
</Properties>
</file>